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7" r:id="rId5"/>
    <p:sldMasterId id="2147483662" r:id="rId6"/>
    <p:sldMasterId id="2147483681" r:id="rId7"/>
  </p:sldMasterIdLst>
  <p:notesMasterIdLst>
    <p:notesMasterId r:id="rId9"/>
  </p:notesMasterIdLst>
  <p:sldIdLst>
    <p:sldId id="262" r:id="rId8"/>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0BDA2A-28D3-77B9-ECD8-F8F4880A4452}" name="Sly,Brittney" initials="BS" userId="S::bsly@colostate.edu::78a7b45b-06b1-4dec-9f4d-e47a4a7777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C22"/>
    <a:srgbClr val="C8C271"/>
    <a:srgbClr val="E6E6E6"/>
    <a:srgbClr val="D9782D"/>
    <a:srgbClr val="004C24"/>
    <a:srgbClr val="6A6A6C"/>
    <a:srgbClr val="535355"/>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A7F7B-34F4-9089-3252-FB56279A3706}" v="443" dt="2025-04-11T05:31:43.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6" autoAdjust="0"/>
    <p:restoredTop sz="87042"/>
  </p:normalViewPr>
  <p:slideViewPr>
    <p:cSldViewPr snapToGrid="0">
      <p:cViewPr varScale="1">
        <p:scale>
          <a:sx n="15" d="100"/>
          <a:sy n="15" d="100"/>
        </p:scale>
        <p:origin x="2142"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E7418-B8D1-4345-A91E-F6F8C1A44319}" type="datetimeFigureOut">
              <a:rPr lang="en-US" smtClean="0"/>
              <a:t>4/13/2025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C64F3-24B0-4941-8513-9A01362D04F1}" type="slidenum">
              <a:rPr lang="en-US" smtClean="0"/>
              <a:t>‹#›</a:t>
            </a:fld>
            <a:endParaRPr lang="en-US"/>
          </a:p>
        </p:txBody>
      </p:sp>
    </p:spTree>
    <p:extLst>
      <p:ext uri="{BB962C8B-B14F-4D97-AF65-F5344CB8AC3E}">
        <p14:creationId xmlns:p14="http://schemas.microsoft.com/office/powerpoint/2010/main" val="353436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C64F3-24B0-4941-8513-9A01362D04F1}" type="slidenum">
              <a:rPr lang="en-US" smtClean="0"/>
              <a:t>1</a:t>
            </a:fld>
            <a:endParaRPr lang="en-US"/>
          </a:p>
        </p:txBody>
      </p:sp>
    </p:spTree>
    <p:extLst>
      <p:ext uri="{BB962C8B-B14F-4D97-AF65-F5344CB8AC3E}">
        <p14:creationId xmlns:p14="http://schemas.microsoft.com/office/powerpoint/2010/main" val="131311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76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2D9FB74-2464-E542-BAE7-FDA3C646AA39}"/>
              </a:ext>
            </a:extLst>
          </p:cNvPr>
          <p:cNvSpPr/>
          <p:nvPr userDrawn="1"/>
        </p:nvSpPr>
        <p:spPr>
          <a:xfrm>
            <a:off x="0" y="1901355"/>
            <a:ext cx="43891199"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15" name="TextBox 14">
            <a:extLst>
              <a:ext uri="{FF2B5EF4-FFF2-40B4-BE49-F238E27FC236}">
                <a16:creationId xmlns:a16="http://schemas.microsoft.com/office/drawing/2014/main" id="{DFF5658C-FF71-6C4E-BFAD-B917B1EC7971}"/>
              </a:ext>
            </a:extLst>
          </p:cNvPr>
          <p:cNvSpPr txBox="1"/>
          <p:nvPr userDrawn="1"/>
        </p:nvSpPr>
        <p:spPr>
          <a:xfrm>
            <a:off x="1" y="125697"/>
            <a:ext cx="43891198"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16" name="TextBox 15">
            <a:extLst>
              <a:ext uri="{FF2B5EF4-FFF2-40B4-BE49-F238E27FC236}">
                <a16:creationId xmlns:a16="http://schemas.microsoft.com/office/drawing/2014/main" id="{43E49FAF-A2DB-BA41-B09F-BE5ECEB1AB48}"/>
              </a:ext>
            </a:extLst>
          </p:cNvPr>
          <p:cNvSpPr txBox="1"/>
          <p:nvPr userDrawn="1"/>
        </p:nvSpPr>
        <p:spPr>
          <a:xfrm>
            <a:off x="0"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7" name="TextBox 16">
            <a:extLst>
              <a:ext uri="{FF2B5EF4-FFF2-40B4-BE49-F238E27FC236}">
                <a16:creationId xmlns:a16="http://schemas.microsoft.com/office/drawing/2014/main" id="{749C0FCD-9573-704F-97A3-00DCCCED55F2}"/>
              </a:ext>
            </a:extLst>
          </p:cNvPr>
          <p:cNvSpPr txBox="1"/>
          <p:nvPr userDrawn="1"/>
        </p:nvSpPr>
        <p:spPr>
          <a:xfrm>
            <a:off x="-65318" y="222155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8" name="TextBox 17">
            <a:extLst>
              <a:ext uri="{FF2B5EF4-FFF2-40B4-BE49-F238E27FC236}">
                <a16:creationId xmlns:a16="http://schemas.microsoft.com/office/drawing/2014/main" id="{6520025A-4EF8-3C4A-99AA-2F243A00C0C3}"/>
              </a:ext>
            </a:extLst>
          </p:cNvPr>
          <p:cNvSpPr txBox="1"/>
          <p:nvPr userDrawn="1"/>
        </p:nvSpPr>
        <p:spPr>
          <a:xfrm>
            <a:off x="14499768"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9" name="TextBox 18">
            <a:extLst>
              <a:ext uri="{FF2B5EF4-FFF2-40B4-BE49-F238E27FC236}">
                <a16:creationId xmlns:a16="http://schemas.microsoft.com/office/drawing/2014/main" id="{53B17C63-AC97-CB46-8627-75666941F0D5}"/>
              </a:ext>
            </a:extLst>
          </p:cNvPr>
          <p:cNvSpPr txBox="1"/>
          <p:nvPr userDrawn="1"/>
        </p:nvSpPr>
        <p:spPr>
          <a:xfrm>
            <a:off x="29260800" y="425356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20" name="TextBox 19">
            <a:extLst>
              <a:ext uri="{FF2B5EF4-FFF2-40B4-BE49-F238E27FC236}">
                <a16:creationId xmlns:a16="http://schemas.microsoft.com/office/drawing/2014/main" id="{1D96E7D1-91A0-3944-9C7C-CE018EAF3B3F}"/>
              </a:ext>
            </a:extLst>
          </p:cNvPr>
          <p:cNvSpPr txBox="1"/>
          <p:nvPr userDrawn="1"/>
        </p:nvSpPr>
        <p:spPr>
          <a:xfrm>
            <a:off x="29260799" y="1654571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21" name="TextBox 20">
            <a:extLst>
              <a:ext uri="{FF2B5EF4-FFF2-40B4-BE49-F238E27FC236}">
                <a16:creationId xmlns:a16="http://schemas.microsoft.com/office/drawing/2014/main" id="{AEF10F8C-D791-1545-919D-143F13B2E531}"/>
              </a:ext>
            </a:extLst>
          </p:cNvPr>
          <p:cNvSpPr txBox="1"/>
          <p:nvPr userDrawn="1"/>
        </p:nvSpPr>
        <p:spPr>
          <a:xfrm>
            <a:off x="29326112" y="2379749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22" name="TextBox 21">
            <a:extLst>
              <a:ext uri="{FF2B5EF4-FFF2-40B4-BE49-F238E27FC236}">
                <a16:creationId xmlns:a16="http://schemas.microsoft.com/office/drawing/2014/main" id="{9507C2AC-C67F-BD4C-B878-6B9BAD2052C7}"/>
              </a:ext>
            </a:extLst>
          </p:cNvPr>
          <p:cNvSpPr txBox="1"/>
          <p:nvPr userDrawn="1"/>
        </p:nvSpPr>
        <p:spPr>
          <a:xfrm>
            <a:off x="326567" y="6612198"/>
            <a:ext cx="13585375" cy="4647426"/>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Arial Narrow].</a:t>
            </a:r>
          </a:p>
          <a:p>
            <a:pPr algn="just"/>
            <a:endParaRPr lang="en-US" sz="5600" b="0" i="0" dirty="0">
              <a:latin typeface="Arial Narrow" panose="020B0604020202020204" pitchFamily="34" charset="0"/>
              <a:cs typeface="Arial Narrow" panose="020B0604020202020204" pitchFamily="34" charset="0"/>
            </a:endParaRPr>
          </a:p>
        </p:txBody>
      </p:sp>
      <p:sp>
        <p:nvSpPr>
          <p:cNvPr id="23" name="TextBox 22">
            <a:extLst>
              <a:ext uri="{FF2B5EF4-FFF2-40B4-BE49-F238E27FC236}">
                <a16:creationId xmlns:a16="http://schemas.microsoft.com/office/drawing/2014/main" id="{0838CD92-D9A1-374C-8E63-2FCD9AB56CAA}"/>
              </a:ext>
            </a:extLst>
          </p:cNvPr>
          <p:cNvSpPr txBox="1"/>
          <p:nvPr userDrawn="1"/>
        </p:nvSpPr>
        <p:spPr>
          <a:xfrm>
            <a:off x="391883" y="2478953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have to use this method in a novel way? You could have pictures here if the particular method is really important to understanding the results. [48pt Arial Narrow].</a:t>
            </a:r>
          </a:p>
        </p:txBody>
      </p:sp>
      <p:sp>
        <p:nvSpPr>
          <p:cNvPr id="24" name="TextBox 23">
            <a:extLst>
              <a:ext uri="{FF2B5EF4-FFF2-40B4-BE49-F238E27FC236}">
                <a16:creationId xmlns:a16="http://schemas.microsoft.com/office/drawing/2014/main" id="{19C5232F-E92E-6047-935F-B413079730DE}"/>
              </a:ext>
            </a:extLst>
          </p:cNvPr>
          <p:cNvSpPr txBox="1"/>
          <p:nvPr userDrawn="1"/>
        </p:nvSpPr>
        <p:spPr>
          <a:xfrm>
            <a:off x="14891651" y="6827751"/>
            <a:ext cx="13585375" cy="6001643"/>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28" name="Picture 27">
            <a:extLst>
              <a:ext uri="{FF2B5EF4-FFF2-40B4-BE49-F238E27FC236}">
                <a16:creationId xmlns:a16="http://schemas.microsoft.com/office/drawing/2014/main" id="{5A86A08A-2F01-E14D-9F5E-F210A3B391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8314" y="10727461"/>
            <a:ext cx="11353614" cy="9149029"/>
          </a:xfrm>
          <a:prstGeom prst="rect">
            <a:avLst/>
          </a:prstGeom>
        </p:spPr>
      </p:pic>
      <p:sp>
        <p:nvSpPr>
          <p:cNvPr id="30" name="TextBox 29">
            <a:extLst>
              <a:ext uri="{FF2B5EF4-FFF2-40B4-BE49-F238E27FC236}">
                <a16:creationId xmlns:a16="http://schemas.microsoft.com/office/drawing/2014/main" id="{CC21EFD2-2E03-4A49-9D30-4DAC0D8280BD}"/>
              </a:ext>
            </a:extLst>
          </p:cNvPr>
          <p:cNvSpPr txBox="1"/>
          <p:nvPr userDrawn="1"/>
        </p:nvSpPr>
        <p:spPr>
          <a:xfrm>
            <a:off x="391883" y="1986472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34" name="Picture 33">
            <a:extLst>
              <a:ext uri="{FF2B5EF4-FFF2-40B4-BE49-F238E27FC236}">
                <a16:creationId xmlns:a16="http://schemas.microsoft.com/office/drawing/2014/main" id="{930F7C07-D53E-4B48-B4AC-9677DB80F6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2295" y="13095259"/>
            <a:ext cx="14358034" cy="12678539"/>
          </a:xfrm>
          <a:prstGeom prst="rect">
            <a:avLst/>
          </a:prstGeom>
        </p:spPr>
      </p:pic>
      <p:sp>
        <p:nvSpPr>
          <p:cNvPr id="35" name="TextBox 34">
            <a:extLst>
              <a:ext uri="{FF2B5EF4-FFF2-40B4-BE49-F238E27FC236}">
                <a16:creationId xmlns:a16="http://schemas.microsoft.com/office/drawing/2014/main" id="{878DA511-8C7C-3445-B89D-71AC3B9C9F02}"/>
              </a:ext>
            </a:extLst>
          </p:cNvPr>
          <p:cNvSpPr txBox="1"/>
          <p:nvPr userDrawn="1"/>
        </p:nvSpPr>
        <p:spPr>
          <a:xfrm>
            <a:off x="14970033" y="25924835"/>
            <a:ext cx="13585375" cy="2862322"/>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Arial Narrow" panose="020B0604020202020204" pitchFamily="34" charset="0"/>
              <a:cs typeface="Arial Narrow" panose="020B0604020202020204" pitchFamily="34" charset="0"/>
            </a:endParaRPr>
          </a:p>
        </p:txBody>
      </p:sp>
      <p:sp>
        <p:nvSpPr>
          <p:cNvPr id="36" name="TextBox 35">
            <a:extLst>
              <a:ext uri="{FF2B5EF4-FFF2-40B4-BE49-F238E27FC236}">
                <a16:creationId xmlns:a16="http://schemas.microsoft.com/office/drawing/2014/main" id="{BA58E32B-0420-F74B-B413-0C8EDC3F765A}"/>
              </a:ext>
            </a:extLst>
          </p:cNvPr>
          <p:cNvSpPr txBox="1"/>
          <p:nvPr userDrawn="1"/>
        </p:nvSpPr>
        <p:spPr>
          <a:xfrm>
            <a:off x="29717995" y="685712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37" name="Rectangle 36">
            <a:extLst>
              <a:ext uri="{FF2B5EF4-FFF2-40B4-BE49-F238E27FC236}">
                <a16:creationId xmlns:a16="http://schemas.microsoft.com/office/drawing/2014/main" id="{23460FE6-35E3-3B43-9CDF-779021D35E42}"/>
              </a:ext>
            </a:extLst>
          </p:cNvPr>
          <p:cNvSpPr/>
          <p:nvPr userDrawn="1"/>
        </p:nvSpPr>
        <p:spPr>
          <a:xfrm>
            <a:off x="29717994" y="1903774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38" name="Rectangle 37">
            <a:extLst>
              <a:ext uri="{FF2B5EF4-FFF2-40B4-BE49-F238E27FC236}">
                <a16:creationId xmlns:a16="http://schemas.microsoft.com/office/drawing/2014/main" id="{A7A85601-7ADD-1349-B067-010F1320F163}"/>
              </a:ext>
            </a:extLst>
          </p:cNvPr>
          <p:cNvSpPr/>
          <p:nvPr userDrawn="1"/>
        </p:nvSpPr>
        <p:spPr>
          <a:xfrm>
            <a:off x="29548183" y="2635785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39" name="Straight Connector 38">
            <a:extLst>
              <a:ext uri="{FF2B5EF4-FFF2-40B4-BE49-F238E27FC236}">
                <a16:creationId xmlns:a16="http://schemas.microsoft.com/office/drawing/2014/main" id="{7EF8B3B7-CEB3-3042-B3A3-C2BDE971DFF9}"/>
              </a:ext>
            </a:extLst>
          </p:cNvPr>
          <p:cNvCxnSpPr>
            <a:cxnSpLocks/>
          </p:cNvCxnSpPr>
          <p:nvPr userDrawn="1"/>
        </p:nvCxnSpPr>
        <p:spPr>
          <a:xfrm>
            <a:off x="14303825" y="4389120"/>
            <a:ext cx="97975"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2A9F20E-AC41-AB43-B46F-1A38CA51B3A4}"/>
              </a:ext>
            </a:extLst>
          </p:cNvPr>
          <p:cNvCxnSpPr>
            <a:cxnSpLocks/>
          </p:cNvCxnSpPr>
          <p:nvPr userDrawn="1"/>
        </p:nvCxnSpPr>
        <p:spPr>
          <a:xfrm>
            <a:off x="28956000" y="4389120"/>
            <a:ext cx="0"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CFD6D0A-DEDC-244E-A9B2-E0802616BE14}"/>
              </a:ext>
            </a:extLst>
          </p:cNvPr>
          <p:cNvSpPr txBox="1"/>
          <p:nvPr userDrawn="1"/>
        </p:nvSpPr>
        <p:spPr>
          <a:xfrm>
            <a:off x="289989" y="30480597"/>
            <a:ext cx="17179830"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sp>
        <p:nvSpPr>
          <p:cNvPr id="48" name="Rectangle 47">
            <a:extLst>
              <a:ext uri="{FF2B5EF4-FFF2-40B4-BE49-F238E27FC236}">
                <a16:creationId xmlns:a16="http://schemas.microsoft.com/office/drawing/2014/main" id="{8B475592-D680-A04C-B3D8-0415C44A7703}"/>
              </a:ext>
            </a:extLst>
          </p:cNvPr>
          <p:cNvSpPr/>
          <p:nvPr userDrawn="1"/>
        </p:nvSpPr>
        <p:spPr>
          <a:xfrm>
            <a:off x="1" y="2665531"/>
            <a:ext cx="43891199"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spTree>
    <p:extLst>
      <p:ext uri="{BB962C8B-B14F-4D97-AF65-F5344CB8AC3E}">
        <p14:creationId xmlns:p14="http://schemas.microsoft.com/office/powerpoint/2010/main" val="190988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3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815CB8-A050-E546-AE4E-4327916B3092}"/>
              </a:ext>
            </a:extLst>
          </p:cNvPr>
          <p:cNvSpPr txBox="1"/>
          <p:nvPr userDrawn="1"/>
        </p:nvSpPr>
        <p:spPr>
          <a:xfrm>
            <a:off x="5537202" y="1828801"/>
            <a:ext cx="184731" cy="1209242"/>
          </a:xfrm>
          <a:prstGeom prst="rect">
            <a:avLst/>
          </a:prstGeom>
          <a:noFill/>
        </p:spPr>
        <p:txBody>
          <a:bodyPr wrap="none" rtlCol="0">
            <a:spAutoFit/>
          </a:bodyPr>
          <a:lstStyle/>
          <a:p>
            <a:endParaRPr lang="en-US" sz="7258" dirty="0"/>
          </a:p>
        </p:txBody>
      </p:sp>
      <p:sp>
        <p:nvSpPr>
          <p:cNvPr id="8" name="Rectangle 7">
            <a:extLst>
              <a:ext uri="{FF2B5EF4-FFF2-40B4-BE49-F238E27FC236}">
                <a16:creationId xmlns:a16="http://schemas.microsoft.com/office/drawing/2014/main" id="{80E24522-D356-574A-9582-26DAE0BCB1EA}"/>
              </a:ext>
            </a:extLst>
          </p:cNvPr>
          <p:cNvSpPr/>
          <p:nvPr userDrawn="1"/>
        </p:nvSpPr>
        <p:spPr>
          <a:xfrm>
            <a:off x="14983091" y="2734407"/>
            <a:ext cx="16609429" cy="1569660"/>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9" name="TextBox 8">
            <a:extLst>
              <a:ext uri="{FF2B5EF4-FFF2-40B4-BE49-F238E27FC236}">
                <a16:creationId xmlns:a16="http://schemas.microsoft.com/office/drawing/2014/main" id="{A9F30EC3-6F46-7647-81F0-F4A491B29667}"/>
              </a:ext>
            </a:extLst>
          </p:cNvPr>
          <p:cNvSpPr txBox="1"/>
          <p:nvPr userDrawn="1"/>
        </p:nvSpPr>
        <p:spPr>
          <a:xfrm>
            <a:off x="391883" y="399175"/>
            <a:ext cx="43891198"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10" name="TextBox 9">
            <a:extLst>
              <a:ext uri="{FF2B5EF4-FFF2-40B4-BE49-F238E27FC236}">
                <a16:creationId xmlns:a16="http://schemas.microsoft.com/office/drawing/2014/main" id="{E6CAA198-4223-8A4C-8C50-5D8B7047161C}"/>
              </a:ext>
            </a:extLst>
          </p:cNvPr>
          <p:cNvSpPr txBox="1"/>
          <p:nvPr userDrawn="1"/>
        </p:nvSpPr>
        <p:spPr>
          <a:xfrm>
            <a:off x="91440"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1" name="TextBox 10">
            <a:extLst>
              <a:ext uri="{FF2B5EF4-FFF2-40B4-BE49-F238E27FC236}">
                <a16:creationId xmlns:a16="http://schemas.microsoft.com/office/drawing/2014/main" id="{1E17166B-5AD4-0440-BB0F-4A833846BFD9}"/>
              </a:ext>
            </a:extLst>
          </p:cNvPr>
          <p:cNvSpPr txBox="1"/>
          <p:nvPr userDrawn="1"/>
        </p:nvSpPr>
        <p:spPr>
          <a:xfrm>
            <a:off x="26122" y="239681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2" name="TextBox 11">
            <a:extLst>
              <a:ext uri="{FF2B5EF4-FFF2-40B4-BE49-F238E27FC236}">
                <a16:creationId xmlns:a16="http://schemas.microsoft.com/office/drawing/2014/main" id="{ADFF074D-A918-2B47-9A63-DEAD8654EF7A}"/>
              </a:ext>
            </a:extLst>
          </p:cNvPr>
          <p:cNvSpPr txBox="1"/>
          <p:nvPr userDrawn="1"/>
        </p:nvSpPr>
        <p:spPr>
          <a:xfrm>
            <a:off x="14591208"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3" name="TextBox 12">
            <a:extLst>
              <a:ext uri="{FF2B5EF4-FFF2-40B4-BE49-F238E27FC236}">
                <a16:creationId xmlns:a16="http://schemas.microsoft.com/office/drawing/2014/main" id="{3AC0925A-AFE6-B644-8021-72F675417BCD}"/>
              </a:ext>
            </a:extLst>
          </p:cNvPr>
          <p:cNvSpPr txBox="1"/>
          <p:nvPr userDrawn="1"/>
        </p:nvSpPr>
        <p:spPr>
          <a:xfrm>
            <a:off x="29352240" y="61890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4" name="TextBox 13">
            <a:extLst>
              <a:ext uri="{FF2B5EF4-FFF2-40B4-BE49-F238E27FC236}">
                <a16:creationId xmlns:a16="http://schemas.microsoft.com/office/drawing/2014/main" id="{3ED82B0D-323E-9E49-B321-0546DDB5DA6D}"/>
              </a:ext>
            </a:extLst>
          </p:cNvPr>
          <p:cNvSpPr txBox="1"/>
          <p:nvPr userDrawn="1"/>
        </p:nvSpPr>
        <p:spPr>
          <a:xfrm>
            <a:off x="29352239" y="1884695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5" name="TextBox 14">
            <a:extLst>
              <a:ext uri="{FF2B5EF4-FFF2-40B4-BE49-F238E27FC236}">
                <a16:creationId xmlns:a16="http://schemas.microsoft.com/office/drawing/2014/main" id="{701874EA-62D4-EE40-9F36-A09513A2EBD8}"/>
              </a:ext>
            </a:extLst>
          </p:cNvPr>
          <p:cNvSpPr txBox="1"/>
          <p:nvPr userDrawn="1"/>
        </p:nvSpPr>
        <p:spPr>
          <a:xfrm>
            <a:off x="29417552" y="2634257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6" name="TextBox 15">
            <a:extLst>
              <a:ext uri="{FF2B5EF4-FFF2-40B4-BE49-F238E27FC236}">
                <a16:creationId xmlns:a16="http://schemas.microsoft.com/office/drawing/2014/main" id="{5B177E63-1B0B-614E-8D5B-86935DBAAD47}"/>
              </a:ext>
            </a:extLst>
          </p:cNvPr>
          <p:cNvSpPr txBox="1"/>
          <p:nvPr userDrawn="1"/>
        </p:nvSpPr>
        <p:spPr>
          <a:xfrm>
            <a:off x="418007" y="8547678"/>
            <a:ext cx="13585375" cy="4647426"/>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Arial Narrow].</a:t>
            </a:r>
          </a:p>
          <a:p>
            <a:pPr algn="just"/>
            <a:endParaRPr lang="en-US" sz="5600" b="0" i="0" dirty="0">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53EDE1AA-8056-3A49-8196-B50640CAC550}"/>
              </a:ext>
            </a:extLst>
          </p:cNvPr>
          <p:cNvSpPr txBox="1"/>
          <p:nvPr userDrawn="1"/>
        </p:nvSpPr>
        <p:spPr>
          <a:xfrm>
            <a:off x="483323" y="2654213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have to use this method in a novel way? You could have pictures here if the particular method is really important to understanding the results. [48pt Arial Narrow].</a:t>
            </a:r>
          </a:p>
        </p:txBody>
      </p:sp>
      <p:sp>
        <p:nvSpPr>
          <p:cNvPr id="18" name="TextBox 17">
            <a:extLst>
              <a:ext uri="{FF2B5EF4-FFF2-40B4-BE49-F238E27FC236}">
                <a16:creationId xmlns:a16="http://schemas.microsoft.com/office/drawing/2014/main" id="{BAEE6604-532F-5A4C-B341-2E22D477CE91}"/>
              </a:ext>
            </a:extLst>
          </p:cNvPr>
          <p:cNvSpPr txBox="1"/>
          <p:nvPr userDrawn="1"/>
        </p:nvSpPr>
        <p:spPr>
          <a:xfrm>
            <a:off x="14983091" y="8946111"/>
            <a:ext cx="13585375" cy="6001643"/>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19" name="Picture 18">
            <a:extLst>
              <a:ext uri="{FF2B5EF4-FFF2-40B4-BE49-F238E27FC236}">
                <a16:creationId xmlns:a16="http://schemas.microsoft.com/office/drawing/2014/main" id="{DD921705-1D79-BF4A-B56C-98D37AFD7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9754" y="12662941"/>
            <a:ext cx="11353614" cy="9149029"/>
          </a:xfrm>
          <a:prstGeom prst="rect">
            <a:avLst/>
          </a:prstGeom>
        </p:spPr>
      </p:pic>
      <p:sp>
        <p:nvSpPr>
          <p:cNvPr id="20" name="TextBox 19">
            <a:extLst>
              <a:ext uri="{FF2B5EF4-FFF2-40B4-BE49-F238E27FC236}">
                <a16:creationId xmlns:a16="http://schemas.microsoft.com/office/drawing/2014/main" id="{289DEAC2-A14B-3848-90F0-58DD5F407D70}"/>
              </a:ext>
            </a:extLst>
          </p:cNvPr>
          <p:cNvSpPr txBox="1"/>
          <p:nvPr userDrawn="1"/>
        </p:nvSpPr>
        <p:spPr>
          <a:xfrm>
            <a:off x="483323" y="2180020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21" name="Picture 20">
            <a:extLst>
              <a:ext uri="{FF2B5EF4-FFF2-40B4-BE49-F238E27FC236}">
                <a16:creationId xmlns:a16="http://schemas.microsoft.com/office/drawing/2014/main" id="{4A4F892F-7C1E-574A-8DB0-0F2DA1C456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33735" y="15579379"/>
            <a:ext cx="14358034" cy="12678539"/>
          </a:xfrm>
          <a:prstGeom prst="rect">
            <a:avLst/>
          </a:prstGeom>
        </p:spPr>
      </p:pic>
      <p:sp>
        <p:nvSpPr>
          <p:cNvPr id="22" name="TextBox 21">
            <a:extLst>
              <a:ext uri="{FF2B5EF4-FFF2-40B4-BE49-F238E27FC236}">
                <a16:creationId xmlns:a16="http://schemas.microsoft.com/office/drawing/2014/main" id="{882290E5-AB34-384B-81F6-B390BAE78523}"/>
              </a:ext>
            </a:extLst>
          </p:cNvPr>
          <p:cNvSpPr txBox="1"/>
          <p:nvPr userDrawn="1"/>
        </p:nvSpPr>
        <p:spPr>
          <a:xfrm>
            <a:off x="15061473" y="28652795"/>
            <a:ext cx="13585375" cy="2862322"/>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Arial Narrow" panose="020B0604020202020204" pitchFamily="34" charset="0"/>
              <a:cs typeface="Arial Narrow" panose="020B0604020202020204" pitchFamily="34" charset="0"/>
            </a:endParaRPr>
          </a:p>
        </p:txBody>
      </p:sp>
      <p:sp>
        <p:nvSpPr>
          <p:cNvPr id="23" name="TextBox 22">
            <a:extLst>
              <a:ext uri="{FF2B5EF4-FFF2-40B4-BE49-F238E27FC236}">
                <a16:creationId xmlns:a16="http://schemas.microsoft.com/office/drawing/2014/main" id="{D65696FC-A4A5-F64D-8921-8B8EAD433F99}"/>
              </a:ext>
            </a:extLst>
          </p:cNvPr>
          <p:cNvSpPr txBox="1"/>
          <p:nvPr userDrawn="1"/>
        </p:nvSpPr>
        <p:spPr>
          <a:xfrm>
            <a:off x="29809435" y="891452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24" name="Rectangle 23">
            <a:extLst>
              <a:ext uri="{FF2B5EF4-FFF2-40B4-BE49-F238E27FC236}">
                <a16:creationId xmlns:a16="http://schemas.microsoft.com/office/drawing/2014/main" id="{B71B1CD8-2441-7345-A1C5-E29AAA905923}"/>
              </a:ext>
            </a:extLst>
          </p:cNvPr>
          <p:cNvSpPr/>
          <p:nvPr userDrawn="1"/>
        </p:nvSpPr>
        <p:spPr>
          <a:xfrm>
            <a:off x="29809434" y="2133898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25" name="Rectangle 24">
            <a:extLst>
              <a:ext uri="{FF2B5EF4-FFF2-40B4-BE49-F238E27FC236}">
                <a16:creationId xmlns:a16="http://schemas.microsoft.com/office/drawing/2014/main" id="{E8251042-1698-EB48-A256-BD253E11BC7A}"/>
              </a:ext>
            </a:extLst>
          </p:cNvPr>
          <p:cNvSpPr/>
          <p:nvPr userDrawn="1"/>
        </p:nvSpPr>
        <p:spPr>
          <a:xfrm>
            <a:off x="29639623" y="2890293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26" name="Straight Connector 25">
            <a:extLst>
              <a:ext uri="{FF2B5EF4-FFF2-40B4-BE49-F238E27FC236}">
                <a16:creationId xmlns:a16="http://schemas.microsoft.com/office/drawing/2014/main" id="{28E417F4-D4B9-B844-9A7E-FE793FA2B212}"/>
              </a:ext>
            </a:extLst>
          </p:cNvPr>
          <p:cNvCxnSpPr>
            <a:cxnSpLocks/>
          </p:cNvCxnSpPr>
          <p:nvPr userDrawn="1"/>
        </p:nvCxnSpPr>
        <p:spPr>
          <a:xfrm flipH="1">
            <a:off x="14395264" y="6128082"/>
            <a:ext cx="2"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314E48-7FB7-4242-AD70-432B5789907A}"/>
              </a:ext>
            </a:extLst>
          </p:cNvPr>
          <p:cNvCxnSpPr>
            <a:cxnSpLocks/>
          </p:cNvCxnSpPr>
          <p:nvPr userDrawn="1"/>
        </p:nvCxnSpPr>
        <p:spPr>
          <a:xfrm>
            <a:off x="28991769" y="6128082"/>
            <a:ext cx="0"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23907AF-6DFB-B247-85AD-827267040FD2}"/>
              </a:ext>
            </a:extLst>
          </p:cNvPr>
          <p:cNvSpPr txBox="1"/>
          <p:nvPr userDrawn="1"/>
        </p:nvSpPr>
        <p:spPr>
          <a:xfrm>
            <a:off x="241399" y="31008739"/>
            <a:ext cx="13585376"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cxnSp>
        <p:nvCxnSpPr>
          <p:cNvPr id="35" name="Straight Connector 34">
            <a:extLst>
              <a:ext uri="{FF2B5EF4-FFF2-40B4-BE49-F238E27FC236}">
                <a16:creationId xmlns:a16="http://schemas.microsoft.com/office/drawing/2014/main" id="{9BA00EC0-217F-2044-82A1-3B8343EFB998}"/>
              </a:ext>
            </a:extLst>
          </p:cNvPr>
          <p:cNvCxnSpPr>
            <a:cxnSpLocks/>
          </p:cNvCxnSpPr>
          <p:nvPr userDrawn="1"/>
        </p:nvCxnSpPr>
        <p:spPr>
          <a:xfrm flipH="1">
            <a:off x="213360" y="30734419"/>
            <a:ext cx="13735335" cy="0"/>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9E75EAE-C0F9-044F-8A44-D0C7478218C4}"/>
              </a:ext>
            </a:extLst>
          </p:cNvPr>
          <p:cNvSpPr/>
          <p:nvPr userDrawn="1"/>
        </p:nvSpPr>
        <p:spPr>
          <a:xfrm>
            <a:off x="14395264" y="4555291"/>
            <a:ext cx="17197248"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cxnSp>
        <p:nvCxnSpPr>
          <p:cNvPr id="39" name="Straight Connector 38">
            <a:extLst>
              <a:ext uri="{FF2B5EF4-FFF2-40B4-BE49-F238E27FC236}">
                <a16:creationId xmlns:a16="http://schemas.microsoft.com/office/drawing/2014/main" id="{991D288E-04C6-FC4B-9E60-BE52F0EDB3AD}"/>
              </a:ext>
            </a:extLst>
          </p:cNvPr>
          <p:cNvCxnSpPr>
            <a:cxnSpLocks/>
          </p:cNvCxnSpPr>
          <p:nvPr userDrawn="1"/>
        </p:nvCxnSpPr>
        <p:spPr>
          <a:xfrm>
            <a:off x="-104505" y="2545951"/>
            <a:ext cx="43891200" cy="0"/>
          </a:xfrm>
          <a:prstGeom prst="line">
            <a:avLst/>
          </a:prstGeom>
          <a:ln w="101600">
            <a:solidFill>
              <a:srgbClr val="014C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5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84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815CB8-A050-E546-AE4E-4327916B3092}"/>
              </a:ext>
            </a:extLst>
          </p:cNvPr>
          <p:cNvSpPr txBox="1"/>
          <p:nvPr userDrawn="1"/>
        </p:nvSpPr>
        <p:spPr>
          <a:xfrm>
            <a:off x="5537202" y="1828801"/>
            <a:ext cx="184731" cy="1209242"/>
          </a:xfrm>
          <a:prstGeom prst="rect">
            <a:avLst/>
          </a:prstGeom>
          <a:noFill/>
        </p:spPr>
        <p:txBody>
          <a:bodyPr wrap="none" rtlCol="0">
            <a:spAutoFit/>
          </a:bodyPr>
          <a:lstStyle/>
          <a:p>
            <a:endParaRPr lang="en-US" sz="7258" dirty="0"/>
          </a:p>
        </p:txBody>
      </p:sp>
      <p:sp>
        <p:nvSpPr>
          <p:cNvPr id="4" name="TextBox 3">
            <a:extLst>
              <a:ext uri="{FF2B5EF4-FFF2-40B4-BE49-F238E27FC236}">
                <a16:creationId xmlns:a16="http://schemas.microsoft.com/office/drawing/2014/main" id="{7C16B0CF-0822-1443-BE84-48BF656920F2}"/>
              </a:ext>
            </a:extLst>
          </p:cNvPr>
          <p:cNvSpPr txBox="1"/>
          <p:nvPr userDrawn="1"/>
        </p:nvSpPr>
        <p:spPr>
          <a:xfrm>
            <a:off x="5537202" y="1828801"/>
            <a:ext cx="184731" cy="1209242"/>
          </a:xfrm>
          <a:prstGeom prst="rect">
            <a:avLst/>
          </a:prstGeom>
          <a:noFill/>
        </p:spPr>
        <p:txBody>
          <a:bodyPr wrap="none" rtlCol="0">
            <a:spAutoFit/>
          </a:bodyPr>
          <a:lstStyle/>
          <a:p>
            <a:endParaRPr lang="en-US" sz="7258" dirty="0"/>
          </a:p>
        </p:txBody>
      </p:sp>
      <p:sp>
        <p:nvSpPr>
          <p:cNvPr id="5" name="Rectangle 4">
            <a:extLst>
              <a:ext uri="{FF2B5EF4-FFF2-40B4-BE49-F238E27FC236}">
                <a16:creationId xmlns:a16="http://schemas.microsoft.com/office/drawing/2014/main" id="{FE91B9BF-4DE2-F742-828F-AC28FDDE6729}"/>
              </a:ext>
            </a:extLst>
          </p:cNvPr>
          <p:cNvSpPr/>
          <p:nvPr userDrawn="1"/>
        </p:nvSpPr>
        <p:spPr>
          <a:xfrm>
            <a:off x="14452705" y="2371346"/>
            <a:ext cx="29438495"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Presenter First Last, </a:t>
            </a:r>
            <a:r>
              <a:rPr lang="en-US" sz="4800" b="0" i="1" dirty="0">
                <a:latin typeface="Arial Narrow" panose="020B0604020202020204" pitchFamily="34" charset="0"/>
                <a:cs typeface="Arial Narrow" panose="020B0604020202020204" pitchFamily="34" charset="0"/>
              </a:rPr>
              <a:t>Author 2, Author 3,… Professor First Last [48pt, Arial Narrow Italic] </a:t>
            </a:r>
          </a:p>
        </p:txBody>
      </p:sp>
      <p:sp>
        <p:nvSpPr>
          <p:cNvPr id="6" name="TextBox 5">
            <a:extLst>
              <a:ext uri="{FF2B5EF4-FFF2-40B4-BE49-F238E27FC236}">
                <a16:creationId xmlns:a16="http://schemas.microsoft.com/office/drawing/2014/main" id="{EBD993A1-1CC0-BA40-B8EC-D141DD4DA238}"/>
              </a:ext>
            </a:extLst>
          </p:cNvPr>
          <p:cNvSpPr txBox="1"/>
          <p:nvPr userDrawn="1"/>
        </p:nvSpPr>
        <p:spPr>
          <a:xfrm>
            <a:off x="14452705" y="94375"/>
            <a:ext cx="29464615" cy="1631216"/>
          </a:xfrm>
          <a:prstGeom prst="rect">
            <a:avLst/>
          </a:prstGeom>
          <a:noFill/>
        </p:spPr>
        <p:txBody>
          <a:bodyPr wrap="square" rtlCol="0">
            <a:spAutoFit/>
          </a:bodyPr>
          <a:lstStyle/>
          <a:p>
            <a:pPr algn="ctr"/>
            <a:r>
              <a:rPr lang="en-US" sz="10000" b="1" i="0" dirty="0">
                <a:latin typeface="Arial Narrow" panose="020B0604020202020204" pitchFamily="34" charset="0"/>
                <a:cs typeface="Arial Narrow" panose="020B0604020202020204" pitchFamily="34" charset="0"/>
              </a:rPr>
              <a:t>Eye-Catching, Informative Title [100pt, Arial Narrow Bold]</a:t>
            </a:r>
          </a:p>
        </p:txBody>
      </p:sp>
      <p:sp>
        <p:nvSpPr>
          <p:cNvPr id="7" name="TextBox 6">
            <a:extLst>
              <a:ext uri="{FF2B5EF4-FFF2-40B4-BE49-F238E27FC236}">
                <a16:creationId xmlns:a16="http://schemas.microsoft.com/office/drawing/2014/main" id="{A14AC6D4-BC41-1E47-9995-80107293C3DB}"/>
              </a:ext>
            </a:extLst>
          </p:cNvPr>
          <p:cNvSpPr txBox="1"/>
          <p:nvPr userDrawn="1"/>
        </p:nvSpPr>
        <p:spPr>
          <a:xfrm>
            <a:off x="91440" y="58842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Background and Significance </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8" name="TextBox 7">
            <a:extLst>
              <a:ext uri="{FF2B5EF4-FFF2-40B4-BE49-F238E27FC236}">
                <a16:creationId xmlns:a16="http://schemas.microsoft.com/office/drawing/2014/main" id="{0F90C105-3BB7-A441-A630-7C0CE08010F8}"/>
              </a:ext>
            </a:extLst>
          </p:cNvPr>
          <p:cNvSpPr txBox="1"/>
          <p:nvPr userDrawn="1"/>
        </p:nvSpPr>
        <p:spPr>
          <a:xfrm>
            <a:off x="26122" y="2384622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Methods/Techniques/Experiments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9" name="TextBox 8">
            <a:extLst>
              <a:ext uri="{FF2B5EF4-FFF2-40B4-BE49-F238E27FC236}">
                <a16:creationId xmlns:a16="http://schemas.microsoft.com/office/drawing/2014/main" id="{9A162BE7-7FA7-E443-9735-A1262881BA37}"/>
              </a:ext>
            </a:extLst>
          </p:cNvPr>
          <p:cNvSpPr txBox="1"/>
          <p:nvPr userDrawn="1"/>
        </p:nvSpPr>
        <p:spPr>
          <a:xfrm>
            <a:off x="14591208" y="58842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Main Findings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0" name="TextBox 9">
            <a:extLst>
              <a:ext uri="{FF2B5EF4-FFF2-40B4-BE49-F238E27FC236}">
                <a16:creationId xmlns:a16="http://schemas.microsoft.com/office/drawing/2014/main" id="{CEB2D7EF-B040-F447-95AE-3A81B83B2AC3}"/>
              </a:ext>
            </a:extLst>
          </p:cNvPr>
          <p:cNvSpPr txBox="1"/>
          <p:nvPr userDrawn="1"/>
        </p:nvSpPr>
        <p:spPr>
          <a:xfrm>
            <a:off x="29352240" y="5884242"/>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Results and Conclusions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1" name="TextBox 10">
            <a:extLst>
              <a:ext uri="{FF2B5EF4-FFF2-40B4-BE49-F238E27FC236}">
                <a16:creationId xmlns:a16="http://schemas.microsoft.com/office/drawing/2014/main" id="{A7F18D29-DCAD-6047-8C2A-209EE73A6083}"/>
              </a:ext>
            </a:extLst>
          </p:cNvPr>
          <p:cNvSpPr txBox="1"/>
          <p:nvPr userDrawn="1"/>
        </p:nvSpPr>
        <p:spPr>
          <a:xfrm>
            <a:off x="29352239" y="18725031"/>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2" name="TextBox 11">
            <a:extLst>
              <a:ext uri="{FF2B5EF4-FFF2-40B4-BE49-F238E27FC236}">
                <a16:creationId xmlns:a16="http://schemas.microsoft.com/office/drawing/2014/main" id="{376FB0D7-DDCD-C645-9CC9-0DFBD086A7DA}"/>
              </a:ext>
            </a:extLst>
          </p:cNvPr>
          <p:cNvSpPr txBox="1"/>
          <p:nvPr userDrawn="1"/>
        </p:nvSpPr>
        <p:spPr>
          <a:xfrm>
            <a:off x="29417552" y="26281618"/>
            <a:ext cx="14369143" cy="2308324"/>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a:p>
            <a:pPr algn="ctr"/>
            <a:r>
              <a:rPr lang="en-US" sz="7200" b="1" i="0" dirty="0">
                <a:latin typeface="Arial Narrow" panose="020B0604020202020204" pitchFamily="34" charset="0"/>
                <a:cs typeface="Arial Narrow" panose="020B0604020202020204" pitchFamily="34" charset="0"/>
              </a:rPr>
              <a:t>[72pt, Arial Narrow Bold]</a:t>
            </a:r>
          </a:p>
        </p:txBody>
      </p:sp>
      <p:sp>
        <p:nvSpPr>
          <p:cNvPr id="13" name="TextBox 12">
            <a:extLst>
              <a:ext uri="{FF2B5EF4-FFF2-40B4-BE49-F238E27FC236}">
                <a16:creationId xmlns:a16="http://schemas.microsoft.com/office/drawing/2014/main" id="{BDF91EFB-ACE7-964E-8BD7-9007443CDB40}"/>
              </a:ext>
            </a:extLst>
          </p:cNvPr>
          <p:cNvSpPr txBox="1"/>
          <p:nvPr userDrawn="1"/>
        </p:nvSpPr>
        <p:spPr>
          <a:xfrm>
            <a:off x="418007" y="8242878"/>
            <a:ext cx="13585375" cy="4647426"/>
          </a:xfrm>
          <a:prstGeom prst="rect">
            <a:avLst/>
          </a:prstGeom>
          <a:noFill/>
        </p:spPr>
        <p:txBody>
          <a:bodyPr wrap="square" rtlCol="0">
            <a:spAutoFit/>
          </a:bodyPr>
          <a:lstStyle/>
          <a:p>
            <a:pPr algn="just"/>
            <a:r>
              <a:rPr lang="en-US" sz="4800" b="0" i="0" dirty="0">
                <a:latin typeface="Arial Narrow" panose="020B0604020202020204" pitchFamily="34"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Arial Narrow].</a:t>
            </a:r>
          </a:p>
          <a:p>
            <a:pPr algn="just"/>
            <a:endParaRPr lang="en-US" sz="5600" b="0" i="0" dirty="0">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3AAE1239-FD52-064A-8ED9-CCB346CA21FD}"/>
              </a:ext>
            </a:extLst>
          </p:cNvPr>
          <p:cNvSpPr txBox="1"/>
          <p:nvPr userDrawn="1"/>
        </p:nvSpPr>
        <p:spPr>
          <a:xfrm>
            <a:off x="483323" y="26420214"/>
            <a:ext cx="13585375" cy="378565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is your approach to answering the research questions/ testing your hypotheses? How does this method work? Do you have to use this method in a novel way? You could have pictures here if the particular method is really important to understanding the results. [48pt Arial Narrow].</a:t>
            </a:r>
          </a:p>
        </p:txBody>
      </p:sp>
      <p:sp>
        <p:nvSpPr>
          <p:cNvPr id="15" name="TextBox 14">
            <a:extLst>
              <a:ext uri="{FF2B5EF4-FFF2-40B4-BE49-F238E27FC236}">
                <a16:creationId xmlns:a16="http://schemas.microsoft.com/office/drawing/2014/main" id="{3E47F166-A92B-024A-8238-3FEEAF234862}"/>
              </a:ext>
            </a:extLst>
          </p:cNvPr>
          <p:cNvSpPr txBox="1"/>
          <p:nvPr userDrawn="1"/>
        </p:nvSpPr>
        <p:spPr>
          <a:xfrm>
            <a:off x="14983091" y="8763231"/>
            <a:ext cx="13585375" cy="6001643"/>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Arial Narrow" panose="020B0604020202020204" pitchFamily="34" charset="0"/>
                <a:cs typeface="Arial Narrow" panose="020B0604020202020204" pitchFamily="34" charset="0"/>
              </a:rPr>
              <a:t>You can always bold sentences to really emphasize importance. Try to limit words. Figures are more informative and appealing. </a:t>
            </a:r>
            <a:r>
              <a:rPr lang="en-US" sz="4800" b="0" i="0" dirty="0">
                <a:latin typeface="Arial Narrow" panose="020B0604020202020204" pitchFamily="34" charset="0"/>
                <a:cs typeface="Arial Narrow" panose="020B0604020202020204" pitchFamily="34" charset="0"/>
              </a:rPr>
              <a:t>[48pt Arial Narrow].</a:t>
            </a:r>
            <a:r>
              <a:rPr lang="en-US" sz="4800" b="1" i="0" dirty="0">
                <a:latin typeface="Arial Narrow" panose="020B0604020202020204" pitchFamily="34" charset="0"/>
                <a:cs typeface="Arial Narrow" panose="020B0604020202020204" pitchFamily="34" charset="0"/>
              </a:rPr>
              <a:t> </a:t>
            </a:r>
          </a:p>
        </p:txBody>
      </p:sp>
      <p:pic>
        <p:nvPicPr>
          <p:cNvPr id="16" name="Picture 15">
            <a:extLst>
              <a:ext uri="{FF2B5EF4-FFF2-40B4-BE49-F238E27FC236}">
                <a16:creationId xmlns:a16="http://schemas.microsoft.com/office/drawing/2014/main" id="{4E191E6E-2689-B747-B09D-44B9D4CB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9754" y="12358141"/>
            <a:ext cx="11353614" cy="9149029"/>
          </a:xfrm>
          <a:prstGeom prst="rect">
            <a:avLst/>
          </a:prstGeom>
        </p:spPr>
      </p:pic>
      <p:sp>
        <p:nvSpPr>
          <p:cNvPr id="17" name="TextBox 16">
            <a:extLst>
              <a:ext uri="{FF2B5EF4-FFF2-40B4-BE49-F238E27FC236}">
                <a16:creationId xmlns:a16="http://schemas.microsoft.com/office/drawing/2014/main" id="{AF1A0A8A-6533-9442-ACBF-55180D2BE35B}"/>
              </a:ext>
            </a:extLst>
          </p:cNvPr>
          <p:cNvSpPr txBox="1"/>
          <p:nvPr userDrawn="1"/>
        </p:nvSpPr>
        <p:spPr>
          <a:xfrm>
            <a:off x="483323" y="21495405"/>
            <a:ext cx="13585375"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18" name="Picture 17">
            <a:extLst>
              <a:ext uri="{FF2B5EF4-FFF2-40B4-BE49-F238E27FC236}">
                <a16:creationId xmlns:a16="http://schemas.microsoft.com/office/drawing/2014/main" id="{95753860-FF9B-4245-85F6-2B21049DC7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33735" y="15518419"/>
            <a:ext cx="14358034" cy="12678539"/>
          </a:xfrm>
          <a:prstGeom prst="rect">
            <a:avLst/>
          </a:prstGeom>
        </p:spPr>
      </p:pic>
      <p:sp>
        <p:nvSpPr>
          <p:cNvPr id="19" name="TextBox 18">
            <a:extLst>
              <a:ext uri="{FF2B5EF4-FFF2-40B4-BE49-F238E27FC236}">
                <a16:creationId xmlns:a16="http://schemas.microsoft.com/office/drawing/2014/main" id="{A8E11CC2-529A-5748-864A-CCA9195C8B1A}"/>
              </a:ext>
            </a:extLst>
          </p:cNvPr>
          <p:cNvSpPr txBox="1"/>
          <p:nvPr userDrawn="1"/>
        </p:nvSpPr>
        <p:spPr>
          <a:xfrm>
            <a:off x="15061473" y="28530875"/>
            <a:ext cx="13585375" cy="2862322"/>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7156BAA0-6312-E54F-B78A-AC0D5EC62349}"/>
              </a:ext>
            </a:extLst>
          </p:cNvPr>
          <p:cNvSpPr txBox="1"/>
          <p:nvPr userDrawn="1"/>
        </p:nvSpPr>
        <p:spPr>
          <a:xfrm>
            <a:off x="29809435" y="8731641"/>
            <a:ext cx="13585375" cy="9694962"/>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Arial Narrow" panose="020B0604020202020204" pitchFamily="34"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This example poster has a LOT of text. Try to make your poster have less.  Figures &gt; text. </a:t>
            </a:r>
          </a:p>
        </p:txBody>
      </p:sp>
      <p:sp>
        <p:nvSpPr>
          <p:cNvPr id="21" name="Rectangle 20">
            <a:extLst>
              <a:ext uri="{FF2B5EF4-FFF2-40B4-BE49-F238E27FC236}">
                <a16:creationId xmlns:a16="http://schemas.microsoft.com/office/drawing/2014/main" id="{C5CC8FAB-1F1F-614A-9987-E4139F473625}"/>
              </a:ext>
            </a:extLst>
          </p:cNvPr>
          <p:cNvSpPr/>
          <p:nvPr userDrawn="1"/>
        </p:nvSpPr>
        <p:spPr>
          <a:xfrm>
            <a:off x="29809434" y="21217060"/>
            <a:ext cx="13585375" cy="4524315"/>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p>
        </p:txBody>
      </p:sp>
      <p:sp>
        <p:nvSpPr>
          <p:cNvPr id="22" name="Rectangle 21">
            <a:extLst>
              <a:ext uri="{FF2B5EF4-FFF2-40B4-BE49-F238E27FC236}">
                <a16:creationId xmlns:a16="http://schemas.microsoft.com/office/drawing/2014/main" id="{BD105E47-C62C-C449-92ED-4658755DEF1F}"/>
              </a:ext>
            </a:extLst>
          </p:cNvPr>
          <p:cNvSpPr/>
          <p:nvPr userDrawn="1"/>
        </p:nvSpPr>
        <p:spPr>
          <a:xfrm>
            <a:off x="29639623" y="28841975"/>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You probably want to thank your research advisor and any other mentors. This is also the space to list any scholarships/internships/funding that in anyway made it easier/possible for you to do undergraduate research.</a:t>
            </a:r>
            <a:endParaRPr lang="en-US" sz="4800" dirty="0"/>
          </a:p>
        </p:txBody>
      </p:sp>
      <p:cxnSp>
        <p:nvCxnSpPr>
          <p:cNvPr id="23" name="Straight Connector 22">
            <a:extLst>
              <a:ext uri="{FF2B5EF4-FFF2-40B4-BE49-F238E27FC236}">
                <a16:creationId xmlns:a16="http://schemas.microsoft.com/office/drawing/2014/main" id="{B749DE3D-E93E-B24C-99EB-8B90EA47A90D}"/>
              </a:ext>
            </a:extLst>
          </p:cNvPr>
          <p:cNvCxnSpPr>
            <a:cxnSpLocks/>
          </p:cNvCxnSpPr>
          <p:nvPr userDrawn="1"/>
        </p:nvCxnSpPr>
        <p:spPr>
          <a:xfrm flipH="1">
            <a:off x="14395265" y="5551364"/>
            <a:ext cx="6535" cy="26940316"/>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E0D3BE-4085-2F44-A412-382E71D6F44D}"/>
              </a:ext>
            </a:extLst>
          </p:cNvPr>
          <p:cNvCxnSpPr>
            <a:cxnSpLocks/>
          </p:cNvCxnSpPr>
          <p:nvPr userDrawn="1"/>
        </p:nvCxnSpPr>
        <p:spPr>
          <a:xfrm>
            <a:off x="28956000" y="5551364"/>
            <a:ext cx="35769" cy="26940316"/>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1953DA-5995-AD46-974C-21A3B500581B}"/>
              </a:ext>
            </a:extLst>
          </p:cNvPr>
          <p:cNvSpPr txBox="1"/>
          <p:nvPr userDrawn="1"/>
        </p:nvSpPr>
        <p:spPr>
          <a:xfrm>
            <a:off x="241399" y="31008739"/>
            <a:ext cx="13585376" cy="1754326"/>
          </a:xfrm>
          <a:prstGeom prst="rect">
            <a:avLst/>
          </a:prstGeom>
          <a:noFill/>
        </p:spPr>
        <p:txBody>
          <a:bodyPr wrap="square" rtlCol="0">
            <a:spAutoFit/>
          </a:bodyPr>
          <a:lstStyle/>
          <a:p>
            <a:pPr algn="just"/>
            <a:r>
              <a:rPr lang="en-US" sz="3600" b="0" i="0" dirty="0">
                <a:latin typeface="Arial Narrow" panose="020B0604020202020204" pitchFamily="34" charset="0"/>
                <a:cs typeface="Arial Narrow" panose="020B0604020202020204" pitchFamily="34" charset="0"/>
              </a:rPr>
              <a:t>Citations can go here. It is common to have 1-5 citations in the background and significance and methods/experiments sections. Follow the citation format that is most common in your field. [36pt Arial] </a:t>
            </a:r>
          </a:p>
        </p:txBody>
      </p:sp>
      <p:cxnSp>
        <p:nvCxnSpPr>
          <p:cNvPr id="26" name="Straight Connector 25">
            <a:extLst>
              <a:ext uri="{FF2B5EF4-FFF2-40B4-BE49-F238E27FC236}">
                <a16:creationId xmlns:a16="http://schemas.microsoft.com/office/drawing/2014/main" id="{99CDC69B-7C7A-0344-A356-B7902B323B0F}"/>
              </a:ext>
            </a:extLst>
          </p:cNvPr>
          <p:cNvCxnSpPr>
            <a:cxnSpLocks/>
          </p:cNvCxnSpPr>
          <p:nvPr userDrawn="1"/>
        </p:nvCxnSpPr>
        <p:spPr>
          <a:xfrm flipH="1">
            <a:off x="213360" y="30734419"/>
            <a:ext cx="13735335" cy="0"/>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C406F7-7E4B-2E4A-B523-2D458C094DA0}"/>
              </a:ext>
            </a:extLst>
          </p:cNvPr>
          <p:cNvSpPr/>
          <p:nvPr userDrawn="1"/>
        </p:nvSpPr>
        <p:spPr>
          <a:xfrm>
            <a:off x="14395265" y="3664090"/>
            <a:ext cx="29438495" cy="830997"/>
          </a:xfrm>
          <a:prstGeom prst="rect">
            <a:avLst/>
          </a:prstGeom>
        </p:spPr>
        <p:txBody>
          <a:bodyPr wrap="square">
            <a:spAutoFit/>
          </a:bodyPr>
          <a:lstStyle/>
          <a:p>
            <a:pPr algn="ctr"/>
            <a:r>
              <a:rPr lang="en-US" sz="4800" b="1" i="0" dirty="0">
                <a:latin typeface="Arial Narrow" panose="020B0604020202020204" pitchFamily="34" charset="0"/>
                <a:cs typeface="Arial Narrow" panose="020B0604020202020204" pitchFamily="34" charset="0"/>
              </a:rPr>
              <a:t>College of ???</a:t>
            </a:r>
          </a:p>
        </p:txBody>
      </p:sp>
    </p:spTree>
    <p:extLst>
      <p:ext uri="{BB962C8B-B14F-4D97-AF65-F5344CB8AC3E}">
        <p14:creationId xmlns:p14="http://schemas.microsoft.com/office/powerpoint/2010/main" val="423927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76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BEEDA37-3B28-54FA-6607-51217A983288}"/>
              </a:ext>
            </a:extLst>
          </p:cNvPr>
          <p:cNvSpPr txBox="1"/>
          <p:nvPr userDrawn="1"/>
        </p:nvSpPr>
        <p:spPr>
          <a:xfrm>
            <a:off x="5537202" y="1828801"/>
            <a:ext cx="184731" cy="1209242"/>
          </a:xfrm>
          <a:prstGeom prst="rect">
            <a:avLst/>
          </a:prstGeom>
          <a:noFill/>
        </p:spPr>
        <p:txBody>
          <a:bodyPr wrap="none" rtlCol="0">
            <a:spAutoFit/>
          </a:bodyPr>
          <a:lstStyle/>
          <a:p>
            <a:endParaRPr lang="en-US" sz="7258" dirty="0">
              <a:latin typeface="Comic Sans MS" panose="030F0702030302020204" pitchFamily="66" charset="0"/>
            </a:endParaRPr>
          </a:p>
        </p:txBody>
      </p:sp>
      <p:sp>
        <p:nvSpPr>
          <p:cNvPr id="89" name="Rectangle 88">
            <a:extLst>
              <a:ext uri="{FF2B5EF4-FFF2-40B4-BE49-F238E27FC236}">
                <a16:creationId xmlns:a16="http://schemas.microsoft.com/office/drawing/2014/main" id="{DA8494EA-70B8-F23A-2E67-AA4FC9108E3E}"/>
              </a:ext>
            </a:extLst>
          </p:cNvPr>
          <p:cNvSpPr/>
          <p:nvPr userDrawn="1"/>
        </p:nvSpPr>
        <p:spPr>
          <a:xfrm>
            <a:off x="4095838" y="1975425"/>
            <a:ext cx="35433827" cy="830997"/>
          </a:xfrm>
          <a:prstGeom prst="rect">
            <a:avLst/>
          </a:prstGeom>
        </p:spPr>
        <p:txBody>
          <a:bodyPr wrap="square">
            <a:spAutoFit/>
          </a:bodyPr>
          <a:lstStyle/>
          <a:p>
            <a:pPr algn="ctr"/>
            <a:r>
              <a:rPr lang="en-US" sz="4800" b="1" i="1" dirty="0">
                <a:latin typeface="Comic Sans MS" panose="030F0702030302020204" pitchFamily="66" charset="0"/>
                <a:cs typeface="Arial Narrow" panose="020B0604020202020204" pitchFamily="34" charset="0"/>
              </a:rPr>
              <a:t>Presenter First Last, </a:t>
            </a:r>
            <a:r>
              <a:rPr lang="en-US" sz="4800" b="0" i="1" dirty="0">
                <a:latin typeface="Comic Sans MS" panose="030F0702030302020204" pitchFamily="66" charset="0"/>
                <a:cs typeface="Arial Narrow" panose="020B0604020202020204" pitchFamily="34" charset="0"/>
              </a:rPr>
              <a:t>Author 2, Author 3,… Professor First Last [48pt, Comic Sans Italic] </a:t>
            </a:r>
          </a:p>
        </p:txBody>
      </p:sp>
      <p:sp>
        <p:nvSpPr>
          <p:cNvPr id="90" name="TextBox 89">
            <a:extLst>
              <a:ext uri="{FF2B5EF4-FFF2-40B4-BE49-F238E27FC236}">
                <a16:creationId xmlns:a16="http://schemas.microsoft.com/office/drawing/2014/main" id="{277721F6-0F3D-9E4A-A64A-70C82DFBDB3D}"/>
              </a:ext>
            </a:extLst>
          </p:cNvPr>
          <p:cNvSpPr txBox="1"/>
          <p:nvPr userDrawn="1"/>
        </p:nvSpPr>
        <p:spPr>
          <a:xfrm>
            <a:off x="4392963" y="339040"/>
            <a:ext cx="35095348" cy="1631216"/>
          </a:xfrm>
          <a:prstGeom prst="rect">
            <a:avLst/>
          </a:prstGeom>
          <a:noFill/>
        </p:spPr>
        <p:txBody>
          <a:bodyPr wrap="square" rtlCol="0">
            <a:spAutoFit/>
          </a:bodyPr>
          <a:lstStyle/>
          <a:p>
            <a:pPr algn="ctr"/>
            <a:r>
              <a:rPr lang="en-US" sz="10000" b="1" i="0" dirty="0">
                <a:latin typeface="Comic Sans MS" panose="030F0702030302020204" pitchFamily="66" charset="0"/>
                <a:cs typeface="Arial Narrow" panose="020B0604020202020204" pitchFamily="34" charset="0"/>
              </a:rPr>
              <a:t>Title [100pt, Comic Sans Bold]</a:t>
            </a:r>
          </a:p>
        </p:txBody>
      </p:sp>
      <p:sp>
        <p:nvSpPr>
          <p:cNvPr id="91" name="TextBox 90">
            <a:extLst>
              <a:ext uri="{FF2B5EF4-FFF2-40B4-BE49-F238E27FC236}">
                <a16:creationId xmlns:a16="http://schemas.microsoft.com/office/drawing/2014/main" id="{8D222EF9-5EF8-C243-3EF2-787172D98FD0}"/>
              </a:ext>
            </a:extLst>
          </p:cNvPr>
          <p:cNvSpPr txBox="1"/>
          <p:nvPr userDrawn="1"/>
        </p:nvSpPr>
        <p:spPr>
          <a:xfrm>
            <a:off x="91440"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Background and Significance </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2" name="TextBox 91">
            <a:extLst>
              <a:ext uri="{FF2B5EF4-FFF2-40B4-BE49-F238E27FC236}">
                <a16:creationId xmlns:a16="http://schemas.microsoft.com/office/drawing/2014/main" id="{E11CABED-D6D0-CCF1-A4E7-3D1124124030}"/>
              </a:ext>
            </a:extLst>
          </p:cNvPr>
          <p:cNvSpPr txBox="1"/>
          <p:nvPr userDrawn="1"/>
        </p:nvSpPr>
        <p:spPr>
          <a:xfrm>
            <a:off x="26122" y="22230132"/>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Methods/Approach</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3" name="TextBox 92">
            <a:extLst>
              <a:ext uri="{FF2B5EF4-FFF2-40B4-BE49-F238E27FC236}">
                <a16:creationId xmlns:a16="http://schemas.microsoft.com/office/drawing/2014/main" id="{B9258D59-5BC0-F2CB-029E-359F14D02378}"/>
              </a:ext>
            </a:extLst>
          </p:cNvPr>
          <p:cNvSpPr txBox="1"/>
          <p:nvPr userDrawn="1"/>
        </p:nvSpPr>
        <p:spPr>
          <a:xfrm>
            <a:off x="14591208"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Main Findings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4" name="TextBox 93">
            <a:extLst>
              <a:ext uri="{FF2B5EF4-FFF2-40B4-BE49-F238E27FC236}">
                <a16:creationId xmlns:a16="http://schemas.microsoft.com/office/drawing/2014/main" id="{6502B52D-7277-5C91-96CD-D130F5E5CD29}"/>
              </a:ext>
            </a:extLst>
          </p:cNvPr>
          <p:cNvSpPr txBox="1"/>
          <p:nvPr userDrawn="1"/>
        </p:nvSpPr>
        <p:spPr>
          <a:xfrm>
            <a:off x="29352240" y="4384920"/>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Implications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5" name="TextBox 94">
            <a:extLst>
              <a:ext uri="{FF2B5EF4-FFF2-40B4-BE49-F238E27FC236}">
                <a16:creationId xmlns:a16="http://schemas.microsoft.com/office/drawing/2014/main" id="{1F64DAC4-47F6-CCC2-A567-B8F95237E622}"/>
              </a:ext>
            </a:extLst>
          </p:cNvPr>
          <p:cNvSpPr txBox="1"/>
          <p:nvPr userDrawn="1"/>
        </p:nvSpPr>
        <p:spPr>
          <a:xfrm>
            <a:off x="29352239" y="16158867"/>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Future Directions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6" name="TextBox 95">
            <a:extLst>
              <a:ext uri="{FF2B5EF4-FFF2-40B4-BE49-F238E27FC236}">
                <a16:creationId xmlns:a16="http://schemas.microsoft.com/office/drawing/2014/main" id="{1055C060-2D80-39C1-29F0-7C0569780553}"/>
              </a:ext>
            </a:extLst>
          </p:cNvPr>
          <p:cNvSpPr txBox="1"/>
          <p:nvPr userDrawn="1"/>
        </p:nvSpPr>
        <p:spPr>
          <a:xfrm>
            <a:off x="29417552" y="24538456"/>
            <a:ext cx="14369143" cy="2308324"/>
          </a:xfrm>
          <a:prstGeom prst="rect">
            <a:avLst/>
          </a:prstGeom>
          <a:noFill/>
        </p:spPr>
        <p:txBody>
          <a:bodyPr wrap="square" rtlCol="0">
            <a:spAutoFit/>
          </a:bodyPr>
          <a:lstStyle/>
          <a:p>
            <a:pPr algn="ctr"/>
            <a:r>
              <a:rPr lang="en-US" sz="7200" b="1" i="0" dirty="0">
                <a:latin typeface="Comic Sans MS" panose="030F0702030302020204" pitchFamily="66" charset="0"/>
                <a:cs typeface="Arial Narrow" panose="020B0604020202020204" pitchFamily="34" charset="0"/>
              </a:rPr>
              <a:t>Acknowledgements</a:t>
            </a:r>
          </a:p>
          <a:p>
            <a:pPr algn="ctr"/>
            <a:r>
              <a:rPr lang="en-US" sz="7200" b="1" i="0" dirty="0">
                <a:latin typeface="Comic Sans MS" panose="030F0702030302020204" pitchFamily="66" charset="0"/>
                <a:cs typeface="Arial Narrow" panose="020B0604020202020204" pitchFamily="34" charset="0"/>
              </a:rPr>
              <a:t>[72pt, Comic Sans Bold]</a:t>
            </a:r>
          </a:p>
        </p:txBody>
      </p:sp>
      <p:sp>
        <p:nvSpPr>
          <p:cNvPr id="97" name="TextBox 96">
            <a:extLst>
              <a:ext uri="{FF2B5EF4-FFF2-40B4-BE49-F238E27FC236}">
                <a16:creationId xmlns:a16="http://schemas.microsoft.com/office/drawing/2014/main" id="{A2F84F3D-0311-019D-482D-4B92355069DD}"/>
              </a:ext>
            </a:extLst>
          </p:cNvPr>
          <p:cNvSpPr txBox="1"/>
          <p:nvPr userDrawn="1"/>
        </p:nvSpPr>
        <p:spPr>
          <a:xfrm>
            <a:off x="418007" y="6874184"/>
            <a:ext cx="13585375" cy="5386090"/>
          </a:xfrm>
          <a:prstGeom prst="rect">
            <a:avLst/>
          </a:prstGeom>
          <a:noFill/>
        </p:spPr>
        <p:txBody>
          <a:bodyPr wrap="square" rtlCol="0">
            <a:spAutoFit/>
          </a:bodyPr>
          <a:lstStyle/>
          <a:p>
            <a:pPr algn="just"/>
            <a:r>
              <a:rPr lang="en-US" sz="4800" b="0" i="0" dirty="0">
                <a:latin typeface="Comic Sans MS" panose="030F0702030302020204" pitchFamily="66" charset="0"/>
                <a:cs typeface="Arial Narrow" panose="020B0604020202020204" pitchFamily="34" charset="0"/>
              </a:rPr>
              <a:t>What background information might the audience need to know in order to understand your research? What are the questions you hope to address with your research? What are your hypotheses? What is the impact of this work? [48pt Comic Sans].</a:t>
            </a:r>
          </a:p>
          <a:p>
            <a:pPr algn="just"/>
            <a:endParaRPr lang="en-US" sz="5600" b="0" i="0" dirty="0">
              <a:latin typeface="Comic Sans MS" panose="030F0702030302020204" pitchFamily="66" charset="0"/>
              <a:cs typeface="Arial Narrow" panose="020B0604020202020204" pitchFamily="34" charset="0"/>
            </a:endParaRPr>
          </a:p>
        </p:txBody>
      </p:sp>
      <p:sp>
        <p:nvSpPr>
          <p:cNvPr id="98" name="TextBox 97">
            <a:extLst>
              <a:ext uri="{FF2B5EF4-FFF2-40B4-BE49-F238E27FC236}">
                <a16:creationId xmlns:a16="http://schemas.microsoft.com/office/drawing/2014/main" id="{A1AB9C8A-6EA4-F700-F661-D5A2EFB7B715}"/>
              </a:ext>
            </a:extLst>
          </p:cNvPr>
          <p:cNvSpPr txBox="1"/>
          <p:nvPr userDrawn="1"/>
        </p:nvSpPr>
        <p:spPr>
          <a:xfrm>
            <a:off x="483323" y="24804124"/>
            <a:ext cx="13585375" cy="5262979"/>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is your approach to answering the research questions/testing hypotheses? How does this method work? Do you have to use this method in a novel way? You could have pictures here if the particular method is really important to understanding the results. [48pt Comic Sans].</a:t>
            </a:r>
          </a:p>
        </p:txBody>
      </p:sp>
      <p:sp>
        <p:nvSpPr>
          <p:cNvPr id="99" name="TextBox 98">
            <a:extLst>
              <a:ext uri="{FF2B5EF4-FFF2-40B4-BE49-F238E27FC236}">
                <a16:creationId xmlns:a16="http://schemas.microsoft.com/office/drawing/2014/main" id="{FD7E32EB-5583-A6B8-A567-5B3A333DA62C}"/>
              </a:ext>
            </a:extLst>
          </p:cNvPr>
          <p:cNvSpPr txBox="1"/>
          <p:nvPr userDrawn="1"/>
        </p:nvSpPr>
        <p:spPr>
          <a:xfrm>
            <a:off x="14983091" y="6693244"/>
            <a:ext cx="13585375" cy="8217634"/>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are the results from the performed experiments? If you haven’t quite completed some of the experiments, what are the possible results, and what would they mean? This section is usually in the center of the board to emphasize it. Make sure you articulate your results clearly and with enthusiasm! </a:t>
            </a:r>
            <a:r>
              <a:rPr lang="en-US" sz="4800" b="1" i="0" dirty="0">
                <a:latin typeface="Comic Sans MS" panose="030F0702030302020204" pitchFamily="66" charset="0"/>
                <a:cs typeface="Arial Narrow" panose="020B0604020202020204" pitchFamily="34" charset="0"/>
              </a:rPr>
              <a:t>You can always bold sentences to really emphasize importance. Try to limit words. Figures are more informative and appealing. </a:t>
            </a:r>
            <a:r>
              <a:rPr lang="en-US" sz="4800" b="0" i="0" dirty="0">
                <a:latin typeface="Comic Sans MS" panose="030F0702030302020204" pitchFamily="66" charset="0"/>
                <a:cs typeface="Arial Narrow" panose="020B0604020202020204" pitchFamily="34" charset="0"/>
              </a:rPr>
              <a:t>[48pt Arial Narrow].</a:t>
            </a:r>
            <a:r>
              <a:rPr lang="en-US" sz="4800" b="1" i="0" dirty="0">
                <a:latin typeface="Comic Sans MS" panose="030F0702030302020204" pitchFamily="66" charset="0"/>
                <a:cs typeface="Arial Narrow" panose="020B0604020202020204" pitchFamily="34" charset="0"/>
              </a:rPr>
              <a:t> </a:t>
            </a:r>
          </a:p>
        </p:txBody>
      </p:sp>
      <p:pic>
        <p:nvPicPr>
          <p:cNvPr id="100" name="Picture 99">
            <a:extLst>
              <a:ext uri="{FF2B5EF4-FFF2-40B4-BE49-F238E27FC236}">
                <a16:creationId xmlns:a16="http://schemas.microsoft.com/office/drawing/2014/main" id="{81DAD8A8-EE6A-0DD1-B528-34252A04C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8227" y="11448577"/>
            <a:ext cx="9721930" cy="7834176"/>
          </a:xfrm>
          <a:prstGeom prst="rect">
            <a:avLst/>
          </a:prstGeom>
        </p:spPr>
      </p:pic>
      <p:sp>
        <p:nvSpPr>
          <p:cNvPr id="101" name="TextBox 100">
            <a:extLst>
              <a:ext uri="{FF2B5EF4-FFF2-40B4-BE49-F238E27FC236}">
                <a16:creationId xmlns:a16="http://schemas.microsoft.com/office/drawing/2014/main" id="{D67A4C68-8198-595C-A33E-F4EAA3DE9F87}"/>
              </a:ext>
            </a:extLst>
          </p:cNvPr>
          <p:cNvSpPr txBox="1"/>
          <p:nvPr userDrawn="1"/>
        </p:nvSpPr>
        <p:spPr>
          <a:xfrm>
            <a:off x="483323" y="19408844"/>
            <a:ext cx="13585375" cy="1754326"/>
          </a:xfrm>
          <a:prstGeom prst="rect">
            <a:avLst/>
          </a:prstGeom>
          <a:noFill/>
        </p:spPr>
        <p:txBody>
          <a:bodyPr wrap="square" rtlCol="0">
            <a:spAutoFit/>
          </a:bodyPr>
          <a:lstStyle/>
          <a:p>
            <a:pPr algn="just"/>
            <a:r>
              <a:rPr lang="en-US" sz="3600" b="0" i="0" dirty="0">
                <a:latin typeface="Comic Sans MS" panose="030F0702030302020204" pitchFamily="66" charset="0"/>
                <a:cs typeface="Arial Narrow" panose="020B0604020202020204" pitchFamily="34" charset="0"/>
              </a:rPr>
              <a:t>Figure 1. A brief description so someone can understand the figure if you aren’t there to explain it. Make sure the figure font is legible when printed!  [36pt Arial Narrow].</a:t>
            </a:r>
          </a:p>
        </p:txBody>
      </p:sp>
      <p:pic>
        <p:nvPicPr>
          <p:cNvPr id="102" name="Picture 101">
            <a:extLst>
              <a:ext uri="{FF2B5EF4-FFF2-40B4-BE49-F238E27FC236}">
                <a16:creationId xmlns:a16="http://schemas.microsoft.com/office/drawing/2014/main" id="{99A648EE-F3C2-25A0-3994-BF08BDD1AC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33735" y="14866381"/>
            <a:ext cx="14358034" cy="12678539"/>
          </a:xfrm>
          <a:prstGeom prst="rect">
            <a:avLst/>
          </a:prstGeom>
        </p:spPr>
      </p:pic>
      <p:sp>
        <p:nvSpPr>
          <p:cNvPr id="103" name="TextBox 102">
            <a:extLst>
              <a:ext uri="{FF2B5EF4-FFF2-40B4-BE49-F238E27FC236}">
                <a16:creationId xmlns:a16="http://schemas.microsoft.com/office/drawing/2014/main" id="{0E00550A-F065-0C99-D334-FB0E57235828}"/>
              </a:ext>
            </a:extLst>
          </p:cNvPr>
          <p:cNvSpPr txBox="1"/>
          <p:nvPr userDrawn="1"/>
        </p:nvSpPr>
        <p:spPr>
          <a:xfrm>
            <a:off x="15061473" y="27939797"/>
            <a:ext cx="13585375" cy="3970318"/>
          </a:xfrm>
          <a:prstGeom prst="rect">
            <a:avLst/>
          </a:prstGeom>
          <a:noFill/>
        </p:spPr>
        <p:txBody>
          <a:bodyPr wrap="square" rtlCol="0">
            <a:spAutoFit/>
          </a:bodyPr>
          <a:lstStyle/>
          <a:p>
            <a:pPr algn="just"/>
            <a:r>
              <a:rPr lang="en-US" sz="3600" b="0" i="0" dirty="0">
                <a:latin typeface="Comic Sans MS" panose="030F0702030302020204" pitchFamily="66" charset="0"/>
                <a:cs typeface="Arial Narrow" panose="020B0604020202020204" pitchFamily="34" charset="0"/>
              </a:rPr>
              <a:t>Figure 2. a.) Figures and tables are essential to have in this section. Spending time on appealing, informative figures is worthwhile. Tables can be helpful but often that data is better portrayed in a figure/plot, especially if it is a larger table filled with numbers. b.) Multi-panel figures work well when the information is tied together. c.) Make sure to talk about each figure. [36pt Arial Narrow].</a:t>
            </a:r>
            <a:endParaRPr lang="en-US" sz="5600" b="0" i="0" dirty="0">
              <a:latin typeface="Comic Sans MS" panose="030F0702030302020204" pitchFamily="66" charset="0"/>
              <a:cs typeface="Arial Narrow" panose="020B0604020202020204" pitchFamily="34" charset="0"/>
            </a:endParaRPr>
          </a:p>
        </p:txBody>
      </p:sp>
      <p:sp>
        <p:nvSpPr>
          <p:cNvPr id="104" name="TextBox 103">
            <a:extLst>
              <a:ext uri="{FF2B5EF4-FFF2-40B4-BE49-F238E27FC236}">
                <a16:creationId xmlns:a16="http://schemas.microsoft.com/office/drawing/2014/main" id="{11AEE8C3-4DA8-D5A8-EC64-5BA30FC24720}"/>
              </a:ext>
            </a:extLst>
          </p:cNvPr>
          <p:cNvSpPr txBox="1"/>
          <p:nvPr userDrawn="1"/>
        </p:nvSpPr>
        <p:spPr>
          <a:xfrm>
            <a:off x="29514277" y="6887976"/>
            <a:ext cx="13880533" cy="9140964"/>
          </a:xfrm>
          <a:prstGeom prst="rect">
            <a:avLst/>
          </a:prstGeom>
          <a:noFill/>
        </p:spPr>
        <p:txBody>
          <a:bodyPr wrap="square" rtlCol="0">
            <a:spAutoFit/>
          </a:bodyPr>
          <a:lstStyle/>
          <a:p>
            <a:pPr marL="0" marR="0" lvl="0" indent="0" algn="just" defTabSz="3686861" rtl="0" eaLnBrk="1" fontAlgn="auto" latinLnBrk="0" hangingPunct="1">
              <a:lnSpc>
                <a:spcPct val="100000"/>
              </a:lnSpc>
              <a:spcBef>
                <a:spcPts val="0"/>
              </a:spcBef>
              <a:spcAft>
                <a:spcPts val="0"/>
              </a:spcAft>
              <a:buClrTx/>
              <a:buSzTx/>
              <a:buFontTx/>
              <a:buNone/>
              <a:tabLst/>
              <a:defRPr/>
            </a:pPr>
            <a:r>
              <a:rPr lang="en-US" sz="4800" b="0" i="0" dirty="0">
                <a:latin typeface="Comic Sans MS" panose="030F0702030302020204" pitchFamily="66" charset="0"/>
                <a:cs typeface="Arial Narrow" panose="020B0604020202020204" pitchFamily="34" charset="0"/>
              </a:rPr>
              <a:t>What do your results mean? This section can be closely tied with ”Future Directions” and you may not need to separate them into different sections. Some general rules for any section:</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Lists/bullet points can be nice. Concise language is best.</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White space makes the poster look less busy, and usually more appealing to the audience.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Stick to 3 or less main colors if possible.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Be consistent with fonts and section sizes</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Make sure figure text is legible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400" b="0" i="0" dirty="0">
                <a:latin typeface="Comic Sans MS" panose="030F0702030302020204" pitchFamily="66" charset="0"/>
                <a:cs typeface="Arial Narrow" panose="020B0604020202020204" pitchFamily="34" charset="0"/>
              </a:rPr>
              <a:t>This example poster has a LOT of text. Try to make your poster have less.  Figures &gt; text. </a:t>
            </a:r>
          </a:p>
        </p:txBody>
      </p:sp>
      <p:sp>
        <p:nvSpPr>
          <p:cNvPr id="105" name="Rectangle 104">
            <a:extLst>
              <a:ext uri="{FF2B5EF4-FFF2-40B4-BE49-F238E27FC236}">
                <a16:creationId xmlns:a16="http://schemas.microsoft.com/office/drawing/2014/main" id="{C7270E9E-F24A-F4F2-56E8-D61AEFF2A4F2}"/>
              </a:ext>
            </a:extLst>
          </p:cNvPr>
          <p:cNvSpPr/>
          <p:nvPr userDrawn="1"/>
        </p:nvSpPr>
        <p:spPr>
          <a:xfrm>
            <a:off x="29514276" y="18428473"/>
            <a:ext cx="13880533" cy="6001643"/>
          </a:xfrm>
          <a:prstGeom prst="rect">
            <a:avLst/>
          </a:prstGeom>
        </p:spPr>
        <p:txBody>
          <a:bodyPr wrap="square">
            <a:spAutoFit/>
          </a:bodyPr>
          <a:lstStyle/>
          <a:p>
            <a:r>
              <a:rPr lang="en-US" sz="4800" b="0" i="0" dirty="0">
                <a:latin typeface="Comic Sans MS" panose="030F0702030302020204" pitchFamily="66" charset="0"/>
                <a:cs typeface="Arial Narrow" panose="020B0604020202020204" pitchFamily="34" charset="0"/>
              </a:rPr>
              <a:t>You do not have to restrain yourself to these typical section titles. You can be more description, which ends up saving word-space as well. For example, instead of “Main Findings” you could make that heading “Truncation Schemes Alter Optimized Positions”, or something that concisely explains the main takeaway of that section.</a:t>
            </a:r>
            <a:endParaRPr lang="en-US" sz="4800" dirty="0">
              <a:latin typeface="Comic Sans MS" panose="030F0702030302020204" pitchFamily="66" charset="0"/>
            </a:endParaRPr>
          </a:p>
        </p:txBody>
      </p:sp>
      <p:sp>
        <p:nvSpPr>
          <p:cNvPr id="106" name="Rectangle 105">
            <a:extLst>
              <a:ext uri="{FF2B5EF4-FFF2-40B4-BE49-F238E27FC236}">
                <a16:creationId xmlns:a16="http://schemas.microsoft.com/office/drawing/2014/main" id="{2F1B6312-7777-13B9-B0B5-3830D44602E7}"/>
              </a:ext>
            </a:extLst>
          </p:cNvPr>
          <p:cNvSpPr/>
          <p:nvPr userDrawn="1"/>
        </p:nvSpPr>
        <p:spPr>
          <a:xfrm>
            <a:off x="29639623" y="26876390"/>
            <a:ext cx="13585375" cy="3785652"/>
          </a:xfrm>
          <a:prstGeom prst="rect">
            <a:avLst/>
          </a:prstGeom>
        </p:spPr>
        <p:txBody>
          <a:bodyPr wrap="square">
            <a:spAutoFit/>
          </a:bodyPr>
          <a:lstStyle/>
          <a:p>
            <a:r>
              <a:rPr lang="en-US" sz="4800" b="0" i="0" dirty="0">
                <a:latin typeface="Comic Sans MS" panose="030F0702030302020204" pitchFamily="66" charset="0"/>
                <a:cs typeface="Arial Narrow" panose="020B0604020202020204" pitchFamily="34" charset="0"/>
              </a:rPr>
              <a:t>You probably want to thank your research advisor and any other mentors. This is also the space to list any scholarships/internships or funding that made it easier/possible for you to do undergraduate research.</a:t>
            </a:r>
            <a:endParaRPr lang="en-US" sz="4800" dirty="0">
              <a:latin typeface="Comic Sans MS" panose="030F0702030302020204" pitchFamily="66" charset="0"/>
            </a:endParaRPr>
          </a:p>
        </p:txBody>
      </p:sp>
      <p:cxnSp>
        <p:nvCxnSpPr>
          <p:cNvPr id="107" name="Straight Connector 106">
            <a:extLst>
              <a:ext uri="{FF2B5EF4-FFF2-40B4-BE49-F238E27FC236}">
                <a16:creationId xmlns:a16="http://schemas.microsoft.com/office/drawing/2014/main" id="{BF0D29D1-F39F-75BE-4EA2-161E573104CE}"/>
              </a:ext>
            </a:extLst>
          </p:cNvPr>
          <p:cNvCxnSpPr>
            <a:cxnSpLocks/>
          </p:cNvCxnSpPr>
          <p:nvPr userDrawn="1"/>
        </p:nvCxnSpPr>
        <p:spPr>
          <a:xfrm flipH="1">
            <a:off x="14395264" y="4323960"/>
            <a:ext cx="2"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F48B0F4-4759-ABFD-85D8-68DEF1ED06C1}"/>
              </a:ext>
            </a:extLst>
          </p:cNvPr>
          <p:cNvCxnSpPr>
            <a:cxnSpLocks/>
          </p:cNvCxnSpPr>
          <p:nvPr userDrawn="1"/>
        </p:nvCxnSpPr>
        <p:spPr>
          <a:xfrm>
            <a:off x="28991769" y="4323960"/>
            <a:ext cx="0" cy="26058798"/>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A33FEB78-D1B9-FC65-A2A3-1629352BDB54}"/>
              </a:ext>
            </a:extLst>
          </p:cNvPr>
          <p:cNvSpPr/>
          <p:nvPr userDrawn="1"/>
        </p:nvSpPr>
        <p:spPr>
          <a:xfrm>
            <a:off x="14348931" y="2982841"/>
            <a:ext cx="14853693" cy="830997"/>
          </a:xfrm>
          <a:prstGeom prst="rect">
            <a:avLst/>
          </a:prstGeom>
        </p:spPr>
        <p:txBody>
          <a:bodyPr wrap="square">
            <a:spAutoFit/>
          </a:bodyPr>
          <a:lstStyle/>
          <a:p>
            <a:pPr algn="ctr"/>
            <a:r>
              <a:rPr lang="en-US" sz="4800" b="1" i="0" dirty="0">
                <a:latin typeface="Comic Sans MS" panose="030F0702030302020204" pitchFamily="66" charset="0"/>
                <a:cs typeface="Arial Narrow" panose="020B0604020202020204" pitchFamily="34" charset="0"/>
              </a:rPr>
              <a:t>College of ???</a:t>
            </a:r>
          </a:p>
        </p:txBody>
      </p:sp>
    </p:spTree>
    <p:extLst>
      <p:ext uri="{BB962C8B-B14F-4D97-AF65-F5344CB8AC3E}">
        <p14:creationId xmlns:p14="http://schemas.microsoft.com/office/powerpoint/2010/main" val="1043148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9B1F4-607E-1744-A84E-73868678420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023" t="4304" r="16270" b="60098"/>
          <a:stretch/>
        </p:blipFill>
        <p:spPr>
          <a:xfrm>
            <a:off x="32787771" y="30387440"/>
            <a:ext cx="11136422" cy="2471318"/>
          </a:xfrm>
          <a:prstGeom prst="rect">
            <a:avLst/>
          </a:prstGeom>
        </p:spPr>
      </p:pic>
      <p:cxnSp>
        <p:nvCxnSpPr>
          <p:cNvPr id="4" name="Straight Connector 3">
            <a:extLst>
              <a:ext uri="{FF2B5EF4-FFF2-40B4-BE49-F238E27FC236}">
                <a16:creationId xmlns:a16="http://schemas.microsoft.com/office/drawing/2014/main" id="{69C03930-0C00-C744-A788-3C83764F8ECF}"/>
              </a:ext>
            </a:extLst>
          </p:cNvPr>
          <p:cNvCxnSpPr>
            <a:cxnSpLocks/>
          </p:cNvCxnSpPr>
          <p:nvPr userDrawn="1"/>
        </p:nvCxnSpPr>
        <p:spPr>
          <a:xfrm>
            <a:off x="-9490" y="3555881"/>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D17E5F-3285-7B45-9797-5B988C1C6A06}"/>
              </a:ext>
            </a:extLst>
          </p:cNvPr>
          <p:cNvCxnSpPr>
            <a:cxnSpLocks/>
          </p:cNvCxnSpPr>
          <p:nvPr userDrawn="1"/>
        </p:nvCxnSpPr>
        <p:spPr>
          <a:xfrm>
            <a:off x="-14514" y="3829244"/>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856565-B913-6142-8F59-2C3341D0E3C8}"/>
              </a:ext>
            </a:extLst>
          </p:cNvPr>
          <p:cNvCxnSpPr>
            <a:cxnSpLocks/>
          </p:cNvCxnSpPr>
          <p:nvPr userDrawn="1"/>
        </p:nvCxnSpPr>
        <p:spPr>
          <a:xfrm>
            <a:off x="5024" y="29840714"/>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DD346E-73F0-6F41-A0DB-CCE5B7881591}"/>
              </a:ext>
            </a:extLst>
          </p:cNvPr>
          <p:cNvCxnSpPr>
            <a:cxnSpLocks/>
          </p:cNvCxnSpPr>
          <p:nvPr userDrawn="1"/>
        </p:nvCxnSpPr>
        <p:spPr>
          <a:xfrm>
            <a:off x="0" y="30114077"/>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055E80F-CA72-731F-ACC9-FB0061CC10C9}"/>
              </a:ext>
            </a:extLst>
          </p:cNvPr>
          <p:cNvGrpSpPr/>
          <p:nvPr userDrawn="1"/>
        </p:nvGrpSpPr>
        <p:grpSpPr>
          <a:xfrm>
            <a:off x="22701250" y="30235698"/>
            <a:ext cx="10550094" cy="2657988"/>
            <a:chOff x="20561299" y="23194323"/>
            <a:chExt cx="10947401" cy="2869531"/>
          </a:xfrm>
        </p:grpSpPr>
        <p:sp>
          <p:nvSpPr>
            <p:cNvPr id="19" name="Rectangle 18">
              <a:extLst>
                <a:ext uri="{FF2B5EF4-FFF2-40B4-BE49-F238E27FC236}">
                  <a16:creationId xmlns:a16="http://schemas.microsoft.com/office/drawing/2014/main" id="{B0631FC6-DECE-B314-DC2B-07A91DB20334}"/>
                </a:ext>
              </a:extLst>
            </p:cNvPr>
            <p:cNvSpPr/>
            <p:nvPr userDrawn="1"/>
          </p:nvSpPr>
          <p:spPr>
            <a:xfrm>
              <a:off x="20561299" y="23194323"/>
              <a:ext cx="10947401" cy="28695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7A0D4D3-25B1-77EE-9066-0E1FEF468D26}"/>
                </a:ext>
              </a:extLst>
            </p:cNvPr>
            <p:cNvGrpSpPr/>
            <p:nvPr userDrawn="1"/>
          </p:nvGrpSpPr>
          <p:grpSpPr>
            <a:xfrm>
              <a:off x="20711427" y="23254720"/>
              <a:ext cx="5359913" cy="2627212"/>
              <a:chOff x="18087690" y="21531114"/>
              <a:chExt cx="5578761" cy="2734482"/>
            </a:xfrm>
          </p:grpSpPr>
          <p:pic>
            <p:nvPicPr>
              <p:cNvPr id="11" name="Picture 10" descr="Text&#10;&#10;Description automatically generated">
                <a:extLst>
                  <a:ext uri="{FF2B5EF4-FFF2-40B4-BE49-F238E27FC236}">
                    <a16:creationId xmlns:a16="http://schemas.microsoft.com/office/drawing/2014/main" id="{B37358C0-04A5-3703-85E9-A3EC1222E7B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500" t="16901" r="68997" b="13803"/>
              <a:stretch/>
            </p:blipFill>
            <p:spPr>
              <a:xfrm>
                <a:off x="18087690" y="21531114"/>
                <a:ext cx="2704697" cy="2734482"/>
              </a:xfrm>
              <a:prstGeom prst="rect">
                <a:avLst/>
              </a:prstGeom>
              <a:ln>
                <a:noFill/>
              </a:ln>
            </p:spPr>
          </p:pic>
          <p:sp>
            <p:nvSpPr>
              <p:cNvPr id="14" name="Rectangle 13">
                <a:extLst>
                  <a:ext uri="{FF2B5EF4-FFF2-40B4-BE49-F238E27FC236}">
                    <a16:creationId xmlns:a16="http://schemas.microsoft.com/office/drawing/2014/main" id="{A52F28F5-CCB3-AC56-F333-7917B961A402}"/>
                  </a:ext>
                </a:extLst>
              </p:cNvPr>
              <p:cNvSpPr/>
              <p:nvPr userDrawn="1"/>
            </p:nvSpPr>
            <p:spPr>
              <a:xfrm>
                <a:off x="22904451" y="238760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descr="A black background with yellow and green text&#10;&#10;Description automatically generated">
            <a:extLst>
              <a:ext uri="{FF2B5EF4-FFF2-40B4-BE49-F238E27FC236}">
                <a16:creationId xmlns:a16="http://schemas.microsoft.com/office/drawing/2014/main" id="{57D1800A-5277-7CDF-3D98-926DFDD0C69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192803" y="30447418"/>
            <a:ext cx="7752381" cy="2066667"/>
          </a:xfrm>
          <a:prstGeom prst="rect">
            <a:avLst/>
          </a:prstGeom>
        </p:spPr>
      </p:pic>
    </p:spTree>
    <p:extLst>
      <p:ext uri="{BB962C8B-B14F-4D97-AF65-F5344CB8AC3E}">
        <p14:creationId xmlns:p14="http://schemas.microsoft.com/office/powerpoint/2010/main" val="3281070204"/>
      </p:ext>
    </p:extLst>
  </p:cSld>
  <p:clrMap bg1="lt1" tx1="dk1" bg2="lt2" tx2="dk2" accent1="accent1" accent2="accent2" accent3="accent3" accent4="accent4" accent5="accent5" accent6="accent6" hlink="hlink" folHlink="folHlink"/>
  <p:sldLayoutIdLst>
    <p:sldLayoutId id="2147483666" r:id="rId1"/>
    <p:sldLayoutId id="2147483665" r:id="rId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9B1F4-607E-1744-A84E-73868678420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023" t="4304" r="16270" b="60098"/>
          <a:stretch/>
        </p:blipFill>
        <p:spPr>
          <a:xfrm>
            <a:off x="31350856" y="2556754"/>
            <a:ext cx="12518571" cy="2778035"/>
          </a:xfrm>
          <a:prstGeom prst="rect">
            <a:avLst/>
          </a:prstGeom>
        </p:spPr>
      </p:pic>
      <p:cxnSp>
        <p:nvCxnSpPr>
          <p:cNvPr id="4" name="Straight Connector 3">
            <a:extLst>
              <a:ext uri="{FF2B5EF4-FFF2-40B4-BE49-F238E27FC236}">
                <a16:creationId xmlns:a16="http://schemas.microsoft.com/office/drawing/2014/main" id="{69C03930-0C00-C744-A788-3C83764F8ECF}"/>
              </a:ext>
            </a:extLst>
          </p:cNvPr>
          <p:cNvCxnSpPr>
            <a:cxnSpLocks/>
          </p:cNvCxnSpPr>
          <p:nvPr userDrawn="1"/>
        </p:nvCxnSpPr>
        <p:spPr>
          <a:xfrm>
            <a:off x="-9490" y="5606749"/>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D17E5F-3285-7B45-9797-5B988C1C6A06}"/>
              </a:ext>
            </a:extLst>
          </p:cNvPr>
          <p:cNvCxnSpPr>
            <a:cxnSpLocks/>
          </p:cNvCxnSpPr>
          <p:nvPr userDrawn="1"/>
        </p:nvCxnSpPr>
        <p:spPr>
          <a:xfrm>
            <a:off x="-14514" y="5880112"/>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700347A-6274-C544-8C94-7C336C901923}"/>
              </a:ext>
            </a:extLst>
          </p:cNvPr>
          <p:cNvCxnSpPr>
            <a:cxnSpLocks/>
          </p:cNvCxnSpPr>
          <p:nvPr userDrawn="1"/>
        </p:nvCxnSpPr>
        <p:spPr>
          <a:xfrm>
            <a:off x="-104505" y="2424103"/>
            <a:ext cx="43891200" cy="0"/>
          </a:xfrm>
          <a:prstGeom prst="line">
            <a:avLst/>
          </a:prstGeom>
          <a:ln w="101600">
            <a:solidFill>
              <a:srgbClr val="014C2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38056B6-9030-CDC3-9251-179375BFE199}"/>
              </a:ext>
            </a:extLst>
          </p:cNvPr>
          <p:cNvGrpSpPr/>
          <p:nvPr userDrawn="1"/>
        </p:nvGrpSpPr>
        <p:grpSpPr>
          <a:xfrm>
            <a:off x="331107" y="2696064"/>
            <a:ext cx="10550094" cy="2657988"/>
            <a:chOff x="20561299" y="23194323"/>
            <a:chExt cx="10947401" cy="2869531"/>
          </a:xfrm>
        </p:grpSpPr>
        <p:sp>
          <p:nvSpPr>
            <p:cNvPr id="13" name="Rectangle 12">
              <a:extLst>
                <a:ext uri="{FF2B5EF4-FFF2-40B4-BE49-F238E27FC236}">
                  <a16:creationId xmlns:a16="http://schemas.microsoft.com/office/drawing/2014/main" id="{0049C8C6-6A9B-404C-E1C2-32BCF0085BB4}"/>
                </a:ext>
              </a:extLst>
            </p:cNvPr>
            <p:cNvSpPr/>
            <p:nvPr userDrawn="1"/>
          </p:nvSpPr>
          <p:spPr>
            <a:xfrm>
              <a:off x="20561299" y="23194323"/>
              <a:ext cx="10947401" cy="28695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F320AD6-C6E0-9C98-4C3E-5A6F4D710FD0}"/>
                </a:ext>
              </a:extLst>
            </p:cNvPr>
            <p:cNvGrpSpPr/>
            <p:nvPr userDrawn="1"/>
          </p:nvGrpSpPr>
          <p:grpSpPr>
            <a:xfrm>
              <a:off x="20711427" y="23254720"/>
              <a:ext cx="5359912" cy="2627212"/>
              <a:chOff x="18087690" y="21531114"/>
              <a:chExt cx="5578760" cy="2734482"/>
            </a:xfrm>
          </p:grpSpPr>
          <p:pic>
            <p:nvPicPr>
              <p:cNvPr id="15" name="Picture 14" descr="Text&#10;&#10;Description automatically generated">
                <a:extLst>
                  <a:ext uri="{FF2B5EF4-FFF2-40B4-BE49-F238E27FC236}">
                    <a16:creationId xmlns:a16="http://schemas.microsoft.com/office/drawing/2014/main" id="{24113D54-A2E1-7161-D158-E31D1CD56D6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500" t="16901" r="68997" b="13803"/>
              <a:stretch/>
            </p:blipFill>
            <p:spPr>
              <a:xfrm>
                <a:off x="18087690" y="21531114"/>
                <a:ext cx="2704697" cy="2734482"/>
              </a:xfrm>
              <a:prstGeom prst="rect">
                <a:avLst/>
              </a:prstGeom>
              <a:ln>
                <a:noFill/>
              </a:ln>
            </p:spPr>
          </p:pic>
          <p:sp>
            <p:nvSpPr>
              <p:cNvPr id="18" name="Rectangle 17">
                <a:extLst>
                  <a:ext uri="{FF2B5EF4-FFF2-40B4-BE49-F238E27FC236}">
                    <a16:creationId xmlns:a16="http://schemas.microsoft.com/office/drawing/2014/main" id="{0AF955DD-3CB0-C5B8-A628-ECF6FD3E2F42}"/>
                  </a:ext>
                </a:extLst>
              </p:cNvPr>
              <p:cNvSpPr/>
              <p:nvPr userDrawn="1"/>
            </p:nvSpPr>
            <p:spPr>
              <a:xfrm>
                <a:off x="22904450" y="238760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descr="A black background with yellow and green text&#10;&#10;Description automatically generated">
            <a:extLst>
              <a:ext uri="{FF2B5EF4-FFF2-40B4-BE49-F238E27FC236}">
                <a16:creationId xmlns:a16="http://schemas.microsoft.com/office/drawing/2014/main" id="{DA2D12F7-C1E3-712C-61F2-3114CCD10A8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0073" y="2982093"/>
            <a:ext cx="7752381" cy="2066667"/>
          </a:xfrm>
          <a:prstGeom prst="rect">
            <a:avLst/>
          </a:prstGeom>
        </p:spPr>
      </p:pic>
    </p:spTree>
    <p:extLst>
      <p:ext uri="{BB962C8B-B14F-4D97-AF65-F5344CB8AC3E}">
        <p14:creationId xmlns:p14="http://schemas.microsoft.com/office/powerpoint/2010/main" val="211657543"/>
      </p:ext>
    </p:extLst>
  </p:cSld>
  <p:clrMap bg1="lt1" tx1="dk1" bg2="lt2" tx2="dk2" accent1="accent1" accent2="accent2" accent3="accent3" accent4="accent4" accent5="accent5" accent6="accent6" hlink="hlink" folHlink="folHlink"/>
  <p:sldLayoutIdLst>
    <p:sldLayoutId id="2147483679" r:id="rId1"/>
    <p:sldLayoutId id="2147483678" r:id="rId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5B36B80-FF80-8143-A24E-5C6C9C43344C}"/>
              </a:ext>
            </a:extLst>
          </p:cNvPr>
          <p:cNvCxnSpPr>
            <a:cxnSpLocks/>
          </p:cNvCxnSpPr>
          <p:nvPr userDrawn="1"/>
        </p:nvCxnSpPr>
        <p:spPr>
          <a:xfrm>
            <a:off x="-9490" y="4775081"/>
            <a:ext cx="43891200" cy="0"/>
          </a:xfrm>
          <a:prstGeom prst="line">
            <a:avLst/>
          </a:prstGeom>
          <a:ln w="1905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B50A8C-0491-024D-BE50-6C8ACAFC9413}"/>
              </a:ext>
            </a:extLst>
          </p:cNvPr>
          <p:cNvCxnSpPr>
            <a:cxnSpLocks/>
          </p:cNvCxnSpPr>
          <p:nvPr userDrawn="1"/>
        </p:nvCxnSpPr>
        <p:spPr>
          <a:xfrm>
            <a:off x="-14514" y="4972244"/>
            <a:ext cx="43891200" cy="0"/>
          </a:xfrm>
          <a:prstGeom prst="line">
            <a:avLst/>
          </a:prstGeom>
          <a:ln w="190500">
            <a:solidFill>
              <a:srgbClr val="014C22"/>
            </a:solidFill>
          </a:ln>
        </p:spPr>
        <p:style>
          <a:lnRef idx="1">
            <a:schemeClr val="accent1"/>
          </a:lnRef>
          <a:fillRef idx="0">
            <a:schemeClr val="accent1"/>
          </a:fillRef>
          <a:effectRef idx="0">
            <a:schemeClr val="accent1"/>
          </a:effectRef>
          <a:fontRef idx="minor">
            <a:schemeClr val="tx1"/>
          </a:fontRef>
        </p:style>
      </p:cxnSp>
      <p:pic>
        <p:nvPicPr>
          <p:cNvPr id="3" name="Picture 2" descr="A white rectangular sign with green and yellow text&#10;&#10;Description automatically generated">
            <a:extLst>
              <a:ext uri="{FF2B5EF4-FFF2-40B4-BE49-F238E27FC236}">
                <a16:creationId xmlns:a16="http://schemas.microsoft.com/office/drawing/2014/main" id="{5D4A5BD9-F83F-272B-C030-6478980E9B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47" y="36185"/>
            <a:ext cx="12915900" cy="4619625"/>
          </a:xfrm>
          <a:prstGeom prst="rect">
            <a:avLst/>
          </a:prstGeom>
        </p:spPr>
      </p:pic>
    </p:spTree>
    <p:extLst>
      <p:ext uri="{BB962C8B-B14F-4D97-AF65-F5344CB8AC3E}">
        <p14:creationId xmlns:p14="http://schemas.microsoft.com/office/powerpoint/2010/main" val="1753298585"/>
      </p:ext>
    </p:extLst>
  </p:cSld>
  <p:clrMap bg1="lt1" tx1="dk1" bg2="lt2" tx2="dk2" accent1="accent1" accent2="accent2" accent3="accent3" accent4="accent4" accent5="accent5" accent6="accent6" hlink="hlink" folHlink="folHlink"/>
  <p:sldLayoutIdLst>
    <p:sldLayoutId id="2147483680" r:id="rId1"/>
    <p:sldLayoutId id="2147483663" r:id="rId2"/>
  </p:sldLayoutIdLst>
  <p:txStyles>
    <p:titleStyle>
      <a:lvl1pPr algn="l" defTabSz="3291758" rtl="0" eaLnBrk="1" latinLnBrk="0" hangingPunct="1">
        <a:lnSpc>
          <a:spcPct val="90000"/>
        </a:lnSpc>
        <a:spcBef>
          <a:spcPct val="0"/>
        </a:spcBef>
        <a:buNone/>
        <a:defRPr sz="15839" kern="1200">
          <a:solidFill>
            <a:schemeClr val="tx1"/>
          </a:solidFill>
          <a:latin typeface="+mj-lt"/>
          <a:ea typeface="+mj-ea"/>
          <a:cs typeface="+mj-cs"/>
        </a:defRPr>
      </a:lvl1pPr>
    </p:titleStyle>
    <p:bodyStyle>
      <a:lvl1pPr marL="822940" indent="-822940" algn="l" defTabSz="3291758"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19" indent="-822940" algn="l" defTabSz="3291758"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697" indent="-822940" algn="l" defTabSz="3291758"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576"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455"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334"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2"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2"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1"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758" rtl="0" eaLnBrk="1" latinLnBrk="0" hangingPunct="1">
        <a:defRPr sz="6480" kern="1200">
          <a:solidFill>
            <a:schemeClr val="tx1"/>
          </a:solidFill>
          <a:latin typeface="+mn-lt"/>
          <a:ea typeface="+mn-ea"/>
          <a:cs typeface="+mn-cs"/>
        </a:defRPr>
      </a:lvl1pPr>
      <a:lvl2pPr marL="1645879" algn="l" defTabSz="3291758" rtl="0" eaLnBrk="1" latinLnBrk="0" hangingPunct="1">
        <a:defRPr sz="6480" kern="1200">
          <a:solidFill>
            <a:schemeClr val="tx1"/>
          </a:solidFill>
          <a:latin typeface="+mn-lt"/>
          <a:ea typeface="+mn-ea"/>
          <a:cs typeface="+mn-cs"/>
        </a:defRPr>
      </a:lvl2pPr>
      <a:lvl3pPr marL="3291758" algn="l" defTabSz="3291758" rtl="0" eaLnBrk="1" latinLnBrk="0" hangingPunct="1">
        <a:defRPr sz="6480" kern="1200">
          <a:solidFill>
            <a:schemeClr val="tx1"/>
          </a:solidFill>
          <a:latin typeface="+mn-lt"/>
          <a:ea typeface="+mn-ea"/>
          <a:cs typeface="+mn-cs"/>
        </a:defRPr>
      </a:lvl3pPr>
      <a:lvl4pPr marL="4937636" algn="l" defTabSz="3291758" rtl="0" eaLnBrk="1" latinLnBrk="0" hangingPunct="1">
        <a:defRPr sz="6480" kern="1200">
          <a:solidFill>
            <a:schemeClr val="tx1"/>
          </a:solidFill>
          <a:latin typeface="+mn-lt"/>
          <a:ea typeface="+mn-ea"/>
          <a:cs typeface="+mn-cs"/>
        </a:defRPr>
      </a:lvl4pPr>
      <a:lvl5pPr marL="6583516" algn="l" defTabSz="3291758" rtl="0" eaLnBrk="1" latinLnBrk="0" hangingPunct="1">
        <a:defRPr sz="6480" kern="1200">
          <a:solidFill>
            <a:schemeClr val="tx1"/>
          </a:solidFill>
          <a:latin typeface="+mn-lt"/>
          <a:ea typeface="+mn-ea"/>
          <a:cs typeface="+mn-cs"/>
        </a:defRPr>
      </a:lvl5pPr>
      <a:lvl6pPr marL="8229395" algn="l" defTabSz="3291758" rtl="0" eaLnBrk="1" latinLnBrk="0" hangingPunct="1">
        <a:defRPr sz="6480" kern="1200">
          <a:solidFill>
            <a:schemeClr val="tx1"/>
          </a:solidFill>
          <a:latin typeface="+mn-lt"/>
          <a:ea typeface="+mn-ea"/>
          <a:cs typeface="+mn-cs"/>
        </a:defRPr>
      </a:lvl6pPr>
      <a:lvl7pPr marL="9875273" algn="l" defTabSz="3291758" rtl="0" eaLnBrk="1" latinLnBrk="0" hangingPunct="1">
        <a:defRPr sz="6480" kern="1200">
          <a:solidFill>
            <a:schemeClr val="tx1"/>
          </a:solidFill>
          <a:latin typeface="+mn-lt"/>
          <a:ea typeface="+mn-ea"/>
          <a:cs typeface="+mn-cs"/>
        </a:defRPr>
      </a:lvl7pPr>
      <a:lvl8pPr marL="11521152" algn="l" defTabSz="3291758" rtl="0" eaLnBrk="1" latinLnBrk="0" hangingPunct="1">
        <a:defRPr sz="6480" kern="1200">
          <a:solidFill>
            <a:schemeClr val="tx1"/>
          </a:solidFill>
          <a:latin typeface="+mn-lt"/>
          <a:ea typeface="+mn-ea"/>
          <a:cs typeface="+mn-cs"/>
        </a:defRPr>
      </a:lvl8pPr>
      <a:lvl9pPr marL="13167031" algn="l" defTabSz="3291758" rtl="0" eaLnBrk="1" latinLnBrk="0" hangingPunct="1">
        <a:defRPr sz="64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C8C271"/>
            </a:gs>
            <a:gs pos="100000">
              <a:schemeClr val="bg1"/>
            </a:gs>
          </a:gsLst>
          <a:lin ang="5400000" scaled="1"/>
        </a:gradFill>
        <a:effectLst/>
      </p:bgPr>
    </p:bg>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25F5313-07C0-9C3D-C4EE-FE63CA7B4FD6}"/>
              </a:ext>
            </a:extLst>
          </p:cNvPr>
          <p:cNvCxnSpPr>
            <a:cxnSpLocks/>
          </p:cNvCxnSpPr>
          <p:nvPr userDrawn="1"/>
        </p:nvCxnSpPr>
        <p:spPr>
          <a:xfrm>
            <a:off x="-4963" y="4127606"/>
            <a:ext cx="43891200" cy="0"/>
          </a:xfrm>
          <a:prstGeom prst="line">
            <a:avLst/>
          </a:prstGeom>
          <a:ln w="101600">
            <a:solidFill>
              <a:srgbClr val="014C22"/>
            </a:solidFill>
          </a:ln>
        </p:spPr>
        <p:style>
          <a:lnRef idx="1">
            <a:schemeClr val="accent1"/>
          </a:lnRef>
          <a:fillRef idx="0">
            <a:schemeClr val="accent1"/>
          </a:fillRef>
          <a:effectRef idx="0">
            <a:schemeClr val="accent1"/>
          </a:effectRef>
          <a:fontRef idx="minor">
            <a:schemeClr val="tx1"/>
          </a:fontRef>
        </p:style>
      </p:cxnSp>
      <p:pic>
        <p:nvPicPr>
          <p:cNvPr id="65" name="Picture 64" descr="Logo, icon&#10;&#10;Description automatically generated">
            <a:extLst>
              <a:ext uri="{FF2B5EF4-FFF2-40B4-BE49-F238E27FC236}">
                <a16:creationId xmlns:a16="http://schemas.microsoft.com/office/drawing/2014/main" id="{03F21BB7-ABD9-E739-D0EC-42186520C9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97848" y="56941"/>
            <a:ext cx="3988389" cy="3988389"/>
          </a:xfrm>
          <a:prstGeom prst="rect">
            <a:avLst/>
          </a:prstGeom>
        </p:spPr>
      </p:pic>
      <p:pic>
        <p:nvPicPr>
          <p:cNvPr id="66" name="Picture 65" descr="Logo, qr code&#10;&#10;Description automatically generated">
            <a:extLst>
              <a:ext uri="{FF2B5EF4-FFF2-40B4-BE49-F238E27FC236}">
                <a16:creationId xmlns:a16="http://schemas.microsoft.com/office/drawing/2014/main" id="{9F9ACC7B-1240-FCC2-3558-30331E0F0771}"/>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816" t="4387" r="4435" b="5136"/>
          <a:stretch/>
        </p:blipFill>
        <p:spPr>
          <a:xfrm>
            <a:off x="148284" y="177478"/>
            <a:ext cx="3654425" cy="3705825"/>
          </a:xfrm>
          <a:prstGeom prst="rect">
            <a:avLst/>
          </a:prstGeom>
          <a:ln w="76200">
            <a:solidFill>
              <a:schemeClr val="tx1"/>
            </a:solidFill>
          </a:ln>
        </p:spPr>
      </p:pic>
    </p:spTree>
    <p:extLst>
      <p:ext uri="{BB962C8B-B14F-4D97-AF65-F5344CB8AC3E}">
        <p14:creationId xmlns:p14="http://schemas.microsoft.com/office/powerpoint/2010/main" val="3200339080"/>
      </p:ext>
    </p:extLst>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8A7B1-C3CF-2348-9594-7003F13D7046}"/>
              </a:ext>
            </a:extLst>
          </p:cNvPr>
          <p:cNvSpPr txBox="1"/>
          <p:nvPr/>
        </p:nvSpPr>
        <p:spPr>
          <a:xfrm>
            <a:off x="0" y="64964"/>
            <a:ext cx="43891198" cy="2708434"/>
          </a:xfrm>
          <a:prstGeom prst="rect">
            <a:avLst/>
          </a:prstGeom>
          <a:noFill/>
        </p:spPr>
        <p:txBody>
          <a:bodyPr wrap="square" rtlCol="0">
            <a:spAutoFit/>
          </a:bodyPr>
          <a:lstStyle/>
          <a:p>
            <a:pPr algn="ctr"/>
            <a:r>
              <a:rPr lang="en-US" sz="8500" b="1" i="0" dirty="0">
                <a:latin typeface="Arial Narrow" panose="020B0604020202020204" pitchFamily="34" charset="0"/>
                <a:cs typeface="Arial Narrow" panose="020B0604020202020204" pitchFamily="34" charset="0"/>
              </a:rPr>
              <a:t>Investigating the Biopsychosocial </a:t>
            </a:r>
            <a:r>
              <a:rPr lang="en-US" sz="8500" b="1" dirty="0">
                <a:latin typeface="Arial Narrow" panose="020B0604020202020204" pitchFamily="34" charset="0"/>
              </a:rPr>
              <a:t>Factors Impacting Eating Disorder/Disordered Eating Etiology, Advocacy, and Treatment Within the LGBTQIA+ Community</a:t>
            </a:r>
          </a:p>
        </p:txBody>
      </p:sp>
      <p:sp>
        <p:nvSpPr>
          <p:cNvPr id="4" name="TextBox 3">
            <a:extLst>
              <a:ext uri="{FF2B5EF4-FFF2-40B4-BE49-F238E27FC236}">
                <a16:creationId xmlns:a16="http://schemas.microsoft.com/office/drawing/2014/main" id="{CF75B5D3-2264-6242-8D53-6CC62612F07F}"/>
              </a:ext>
            </a:extLst>
          </p:cNvPr>
          <p:cNvSpPr txBox="1"/>
          <p:nvPr/>
        </p:nvSpPr>
        <p:spPr>
          <a:xfrm>
            <a:off x="0" y="4253562"/>
            <a:ext cx="14369143" cy="1200329"/>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Introduction</a:t>
            </a:r>
          </a:p>
        </p:txBody>
      </p:sp>
      <p:sp>
        <p:nvSpPr>
          <p:cNvPr id="5" name="TextBox 4">
            <a:extLst>
              <a:ext uri="{FF2B5EF4-FFF2-40B4-BE49-F238E27FC236}">
                <a16:creationId xmlns:a16="http://schemas.microsoft.com/office/drawing/2014/main" id="{B4595C8B-FB6E-0747-9C37-A7DCB8E801DC}"/>
              </a:ext>
            </a:extLst>
          </p:cNvPr>
          <p:cNvSpPr txBox="1"/>
          <p:nvPr/>
        </p:nvSpPr>
        <p:spPr>
          <a:xfrm>
            <a:off x="-132296" y="15660558"/>
            <a:ext cx="14369143" cy="1200329"/>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Objectives</a:t>
            </a:r>
          </a:p>
        </p:txBody>
      </p:sp>
      <p:sp>
        <p:nvSpPr>
          <p:cNvPr id="6" name="TextBox 5">
            <a:extLst>
              <a:ext uri="{FF2B5EF4-FFF2-40B4-BE49-F238E27FC236}">
                <a16:creationId xmlns:a16="http://schemas.microsoft.com/office/drawing/2014/main" id="{B2FA14BA-D930-6745-B29B-033FC865E3B9}"/>
              </a:ext>
            </a:extLst>
          </p:cNvPr>
          <p:cNvSpPr txBox="1"/>
          <p:nvPr/>
        </p:nvSpPr>
        <p:spPr>
          <a:xfrm>
            <a:off x="13971811" y="4253562"/>
            <a:ext cx="14369143" cy="1200329"/>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Etiology</a:t>
            </a:r>
          </a:p>
        </p:txBody>
      </p:sp>
      <p:sp>
        <p:nvSpPr>
          <p:cNvPr id="7" name="TextBox 6">
            <a:extLst>
              <a:ext uri="{FF2B5EF4-FFF2-40B4-BE49-F238E27FC236}">
                <a16:creationId xmlns:a16="http://schemas.microsoft.com/office/drawing/2014/main" id="{7EF09F1C-A087-1D45-8604-98E9EB5B9EF8}"/>
              </a:ext>
            </a:extLst>
          </p:cNvPr>
          <p:cNvSpPr txBox="1"/>
          <p:nvPr/>
        </p:nvSpPr>
        <p:spPr>
          <a:xfrm>
            <a:off x="29260800" y="4253562"/>
            <a:ext cx="14369143" cy="1200329"/>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Conclusions</a:t>
            </a:r>
          </a:p>
        </p:txBody>
      </p:sp>
      <p:sp>
        <p:nvSpPr>
          <p:cNvPr id="8" name="TextBox 7">
            <a:extLst>
              <a:ext uri="{FF2B5EF4-FFF2-40B4-BE49-F238E27FC236}">
                <a16:creationId xmlns:a16="http://schemas.microsoft.com/office/drawing/2014/main" id="{5FD710FC-080B-984A-821E-99E24DD9FD04}"/>
              </a:ext>
            </a:extLst>
          </p:cNvPr>
          <p:cNvSpPr txBox="1"/>
          <p:nvPr/>
        </p:nvSpPr>
        <p:spPr>
          <a:xfrm>
            <a:off x="29156297" y="18620963"/>
            <a:ext cx="14369143" cy="1200329"/>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Future Directions/Limitations</a:t>
            </a:r>
          </a:p>
        </p:txBody>
      </p:sp>
      <p:sp>
        <p:nvSpPr>
          <p:cNvPr id="9" name="TextBox 8">
            <a:extLst>
              <a:ext uri="{FF2B5EF4-FFF2-40B4-BE49-F238E27FC236}">
                <a16:creationId xmlns:a16="http://schemas.microsoft.com/office/drawing/2014/main" id="{9E3EFECD-F452-D242-9D56-E1729B34ADC1}"/>
              </a:ext>
            </a:extLst>
          </p:cNvPr>
          <p:cNvSpPr txBox="1"/>
          <p:nvPr/>
        </p:nvSpPr>
        <p:spPr>
          <a:xfrm>
            <a:off x="29326110" y="24445243"/>
            <a:ext cx="14369143" cy="1200329"/>
          </a:xfrm>
          <a:prstGeom prst="rect">
            <a:avLst/>
          </a:prstGeom>
          <a:noFill/>
        </p:spPr>
        <p:txBody>
          <a:bodyPr wrap="square" rtlCol="0">
            <a:spAutoFit/>
          </a:bodyPr>
          <a:lstStyle/>
          <a:p>
            <a:pPr algn="ctr"/>
            <a:r>
              <a:rPr lang="en-US" sz="7200" b="1" i="0" dirty="0">
                <a:latin typeface="Arial Narrow" panose="020B0604020202020204" pitchFamily="34" charset="0"/>
                <a:cs typeface="Arial Narrow" panose="020B0604020202020204" pitchFamily="34" charset="0"/>
              </a:rPr>
              <a:t>Acknowledgements</a:t>
            </a:r>
          </a:p>
        </p:txBody>
      </p:sp>
      <p:sp>
        <p:nvSpPr>
          <p:cNvPr id="10" name="TextBox 9">
            <a:extLst>
              <a:ext uri="{FF2B5EF4-FFF2-40B4-BE49-F238E27FC236}">
                <a16:creationId xmlns:a16="http://schemas.microsoft.com/office/drawing/2014/main" id="{421843EA-AD65-4F48-B380-0BD01D1577F6}"/>
              </a:ext>
            </a:extLst>
          </p:cNvPr>
          <p:cNvSpPr txBox="1"/>
          <p:nvPr/>
        </p:nvSpPr>
        <p:spPr>
          <a:xfrm>
            <a:off x="234038" y="5767575"/>
            <a:ext cx="13585375" cy="8217634"/>
          </a:xfrm>
          <a:prstGeom prst="rect">
            <a:avLst/>
          </a:prstGeom>
          <a:noFill/>
        </p:spPr>
        <p:txBody>
          <a:bodyPr wrap="square" lIns="91440" tIns="45720" rIns="91440" bIns="45720" rtlCol="0" anchor="t">
            <a:spAutoFit/>
          </a:bodyPr>
          <a:lstStyle/>
          <a:p>
            <a:pPr algn="just"/>
            <a:r>
              <a:rPr lang="en-US" sz="4800" b="0" i="0" dirty="0">
                <a:latin typeface="Arial Narrow"/>
                <a:cs typeface="Arial Narrow" panose="020B0604020202020204" pitchFamily="34" charset="0"/>
              </a:rPr>
              <a:t>Individuals within the LGBTQIA+ community have been found to experience eating disorders </a:t>
            </a:r>
            <a:r>
              <a:rPr lang="en-US" sz="4800" dirty="0">
                <a:latin typeface="Arial Narrow"/>
                <a:cs typeface="Arial Narrow" panose="020B0604020202020204" pitchFamily="34" charset="0"/>
              </a:rPr>
              <a:t>and disordered eating (ED/DE)</a:t>
            </a:r>
            <a:r>
              <a:rPr lang="en-US" sz="4800">
                <a:latin typeface="Arial Narrow"/>
                <a:cs typeface="Arial Narrow" panose="020B0604020202020204" pitchFamily="34" charset="0"/>
              </a:rPr>
              <a:t> at </a:t>
            </a:r>
            <a:r>
              <a:rPr lang="en-US" sz="4800" b="0" i="0">
                <a:latin typeface="Arial Narrow"/>
                <a:cs typeface="Arial Narrow" panose="020B0604020202020204" pitchFamily="34" charset="0"/>
              </a:rPr>
              <a:t>a rate disproportionately higher than </a:t>
            </a:r>
            <a:r>
              <a:rPr lang="en-US" sz="4800">
                <a:latin typeface="Arial Narrow"/>
                <a:cs typeface="Arial Narrow" panose="020B0604020202020204" pitchFamily="34" charset="0"/>
              </a:rPr>
              <a:t>cisgender, </a:t>
            </a:r>
            <a:r>
              <a:rPr lang="en-US" sz="4800" dirty="0">
                <a:latin typeface="Arial Narrow"/>
                <a:cs typeface="Arial Narrow" panose="020B0604020202020204" pitchFamily="34" charset="0"/>
              </a:rPr>
              <a:t>heterosexual populations</a:t>
            </a:r>
            <a:r>
              <a:rPr lang="en-US" sz="4800" b="0" i="0" dirty="0">
                <a:latin typeface="Arial Narrow"/>
                <a:cs typeface="Arial Narrow" panose="020B0604020202020204" pitchFamily="34" charset="0"/>
              </a:rPr>
              <a:t>. </a:t>
            </a:r>
            <a:r>
              <a:rPr lang="en-US" sz="4800" dirty="0">
                <a:latin typeface="Arial Narrow"/>
                <a:cs typeface="Arial Narrow" panose="020B0604020202020204" pitchFamily="34" charset="0"/>
              </a:rPr>
              <a:t>Research regarding either topic is relatively new, yet expanding efforts and knowledge related to such is urgent. Much pre-existing research material is biased towards cisgender, heterosexual populations, resulting in the exclusion of and further harm towards queer and trans patients. It also tends to undermine consideration of the full scope of ED/DEs, thus limiting knowledge about such and resulting evidence-based practice. </a:t>
            </a:r>
            <a:endParaRPr lang="en-US" sz="4800" dirty="0">
              <a:latin typeface="Arial Narrow"/>
            </a:endParaRPr>
          </a:p>
        </p:txBody>
      </p:sp>
      <p:sp>
        <p:nvSpPr>
          <p:cNvPr id="11" name="TextBox 10">
            <a:extLst>
              <a:ext uri="{FF2B5EF4-FFF2-40B4-BE49-F238E27FC236}">
                <a16:creationId xmlns:a16="http://schemas.microsoft.com/office/drawing/2014/main" id="{1C9F7A3F-49F1-004D-BCE1-8E567BCEC494}"/>
              </a:ext>
            </a:extLst>
          </p:cNvPr>
          <p:cNvSpPr txBox="1"/>
          <p:nvPr/>
        </p:nvSpPr>
        <p:spPr>
          <a:xfrm>
            <a:off x="337453" y="16916876"/>
            <a:ext cx="13585375" cy="8956298"/>
          </a:xfrm>
          <a:prstGeom prst="rect">
            <a:avLst/>
          </a:prstGeom>
          <a:noFill/>
        </p:spPr>
        <p:txBody>
          <a:bodyPr wrap="square" lIns="91440" tIns="45720" rIns="91440" bIns="45720" rtlCol="0" anchor="t">
            <a:spAutoFit/>
          </a:bodyPr>
          <a:lstStyle/>
          <a:p>
            <a:pPr algn="just">
              <a:defRPr/>
            </a:pPr>
            <a:r>
              <a:rPr lang="en-US" sz="4800" b="0" i="0" dirty="0">
                <a:latin typeface="Arial Narrow"/>
                <a:cs typeface="Arial Narrow" panose="020B0604020202020204" pitchFamily="34" charset="0"/>
              </a:rPr>
              <a:t>This project was completed via review of existing literature pertaining to ED/DE and composition of an analytic research paper. Research was based off the biopsychosocial model of ED etiology, as well as catered to </a:t>
            </a:r>
            <a:r>
              <a:rPr lang="en-US" sz="4800" dirty="0">
                <a:latin typeface="Arial Narrow"/>
                <a:cs typeface="Arial Narrow" panose="020B0604020202020204" pitchFamily="34" charset="0"/>
              </a:rPr>
              <a:t>queer and trans </a:t>
            </a:r>
            <a:r>
              <a:rPr lang="en-US" sz="4800" b="0" i="0" dirty="0">
                <a:latin typeface="Arial Narrow"/>
                <a:cs typeface="Arial Narrow" panose="020B0604020202020204" pitchFamily="34" charset="0"/>
              </a:rPr>
              <a:t>demographics.</a:t>
            </a:r>
            <a:r>
              <a:rPr lang="en-US" sz="4800" dirty="0">
                <a:latin typeface="Arial Narrow"/>
                <a:cs typeface="Arial Narrow" panose="020B0604020202020204" pitchFamily="34" charset="0"/>
              </a:rPr>
              <a:t> Research sought to answer the following inquiries: </a:t>
            </a:r>
          </a:p>
          <a:p>
            <a:pPr marL="914400" indent="-914400" algn="just">
              <a:buFontTx/>
              <a:buAutoNum type="arabicPeriod"/>
              <a:defRPr/>
            </a:pPr>
            <a:r>
              <a:rPr lang="en-US" sz="4800" dirty="0">
                <a:latin typeface="Arial Narrow"/>
              </a:rPr>
              <a:t>What are the current statistics relating to LGBTQIA+ individuals with ED/DE? </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dirty="0">
                <a:latin typeface="Arial Narrow" panose="020B0604020202020204" pitchFamily="34" charset="0"/>
              </a:rPr>
              <a:t>What might be impacting these statistics to be higher or lower? </a:t>
            </a:r>
          </a:p>
          <a:p>
            <a:pPr marL="914400" indent="-914400" algn="just">
              <a:buFontTx/>
              <a:buAutoNum type="arabicPeriod"/>
              <a:defRPr/>
            </a:pPr>
            <a:r>
              <a:rPr lang="en-US" sz="4800" dirty="0">
                <a:latin typeface="Arial Narrow"/>
              </a:rPr>
              <a:t>How may one facilitate recovery for queer and trans individuals in the most holistic, inclusive ways possible?</a:t>
            </a:r>
            <a:endParaRPr lang="en-US" sz="4800" dirty="0">
              <a:latin typeface="Arial Narrow"/>
              <a:cs typeface="Arial Narrow" panose="020B0604020202020204" pitchFamily="34" charset="0"/>
            </a:endParaRPr>
          </a:p>
        </p:txBody>
      </p:sp>
      <p:sp>
        <p:nvSpPr>
          <p:cNvPr id="17" name="TextBox 16">
            <a:extLst>
              <a:ext uri="{FF2B5EF4-FFF2-40B4-BE49-F238E27FC236}">
                <a16:creationId xmlns:a16="http://schemas.microsoft.com/office/drawing/2014/main" id="{69F1186F-9999-3B4D-9CB4-CEFE851A2A47}"/>
              </a:ext>
            </a:extLst>
          </p:cNvPr>
          <p:cNvSpPr txBox="1"/>
          <p:nvPr/>
        </p:nvSpPr>
        <p:spPr>
          <a:xfrm>
            <a:off x="14614773" y="5502091"/>
            <a:ext cx="13585375" cy="17820263"/>
          </a:xfrm>
          <a:prstGeom prst="rect">
            <a:avLst/>
          </a:prstGeom>
          <a:noFill/>
        </p:spPr>
        <p:txBody>
          <a:bodyPr wrap="square" rtlCol="0">
            <a:spAutoFit/>
          </a:bodyPr>
          <a:lstStyle/>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Epigenetic factors may influence ED/DE risk but </a:t>
            </a:r>
            <a:r>
              <a:rPr lang="en-US" sz="4800" dirty="0">
                <a:latin typeface="Arial Narrow" panose="020B0604020202020204" pitchFamily="34" charset="0"/>
                <a:cs typeface="Arial Narrow" panose="020B0604020202020204" pitchFamily="34" charset="0"/>
              </a:rPr>
              <a:t>exhibit untimely effects—ma</a:t>
            </a:r>
            <a:r>
              <a:rPr lang="en-US" sz="4800" b="0" i="0" dirty="0">
                <a:latin typeface="Arial Narrow" panose="020B0604020202020204" pitchFamily="34" charset="0"/>
                <a:cs typeface="Arial Narrow" panose="020B0604020202020204" pitchFamily="34" charset="0"/>
              </a:rPr>
              <a:t>y not apply to present issue.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Psychological institutions tend to be </a:t>
            </a:r>
            <a:r>
              <a:rPr lang="en-US" sz="4800" dirty="0">
                <a:latin typeface="Arial Narrow" panose="020B0604020202020204" pitchFamily="34" charset="0"/>
                <a:cs typeface="Arial Narrow" panose="020B0604020202020204" pitchFamily="34" charset="0"/>
              </a:rPr>
              <a:t>hegemonic and rigid, excluding queer and trans experiences across the span of ED/DE and violating their safety.</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Social experiences of rejection, discrimination, assimilation may confound social etiology of ED/DE.</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b="0" i="0" dirty="0">
                <a:latin typeface="Arial Narrow" panose="020B0604020202020204" pitchFamily="34" charset="0"/>
                <a:cs typeface="Arial Narrow" panose="020B0604020202020204" pitchFamily="34" charset="0"/>
              </a:rPr>
              <a:t>Many ED/DE experiences are congruent with minority stress theory. </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dirty="0">
                <a:latin typeface="Arial Narrow" panose="020B0604020202020204" pitchFamily="34" charset="0"/>
                <a:cs typeface="Arial Narrow" panose="020B0604020202020204" pitchFamily="34" charset="0"/>
              </a:rPr>
              <a:t>Shame can be present in a variety of LGBTQIA+ experiences with ED/DE.</a:t>
            </a:r>
            <a:endParaRPr lang="en-US" sz="4800" b="0" i="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r>
              <a:rPr lang="en-US" sz="4800" dirty="0">
                <a:latin typeface="Arial Narrow" panose="020B0604020202020204" pitchFamily="34" charset="0"/>
                <a:cs typeface="Arial Narrow" panose="020B0604020202020204" pitchFamily="34" charset="0"/>
              </a:rPr>
              <a:t>Cultural aspects are evident—example: queer and trans subcultures may be marked by unique relationships to food.</a:t>
            </a: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a:p>
            <a:pPr marL="914400" marR="0" lvl="0" indent="-914400" algn="just" defTabSz="3686861" rtl="0" eaLnBrk="1" fontAlgn="auto" latinLnBrk="0" hangingPunct="1">
              <a:lnSpc>
                <a:spcPct val="100000"/>
              </a:lnSpc>
              <a:spcBef>
                <a:spcPts val="0"/>
              </a:spcBef>
              <a:spcAft>
                <a:spcPts val="0"/>
              </a:spcAft>
              <a:buClrTx/>
              <a:buSzTx/>
              <a:buFontTx/>
              <a:buAutoNum type="arabicPeriod"/>
              <a:tabLst/>
              <a:defRPr/>
            </a:pPr>
            <a:endParaRPr lang="en-US" sz="4800" dirty="0">
              <a:latin typeface="Arial Narrow" panose="020B0604020202020204" pitchFamily="34" charset="0"/>
              <a:cs typeface="Arial Narrow" panose="020B0604020202020204" pitchFamily="34" charset="0"/>
            </a:endParaRPr>
          </a:p>
        </p:txBody>
      </p:sp>
      <p:sp>
        <p:nvSpPr>
          <p:cNvPr id="18" name="Rectangle 17">
            <a:extLst>
              <a:ext uri="{FF2B5EF4-FFF2-40B4-BE49-F238E27FC236}">
                <a16:creationId xmlns:a16="http://schemas.microsoft.com/office/drawing/2014/main" id="{8E938F57-3DE3-D84C-9358-541A2B430A2A}"/>
              </a:ext>
            </a:extLst>
          </p:cNvPr>
          <p:cNvSpPr/>
          <p:nvPr/>
        </p:nvSpPr>
        <p:spPr>
          <a:xfrm>
            <a:off x="29717995" y="19947309"/>
            <a:ext cx="13585375" cy="3785652"/>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Advancing care needs to occur through integration of multiple principles</a:t>
            </a:r>
            <a:r>
              <a:rPr lang="en-US" sz="4800" dirty="0">
                <a:latin typeface="Arial Narrow" panose="020B0604020202020204" pitchFamily="34" charset="0"/>
                <a:cs typeface="Arial Narrow" panose="020B0604020202020204" pitchFamily="34" charset="0"/>
              </a:rPr>
              <a:t> including </a:t>
            </a:r>
            <a:r>
              <a:rPr lang="en-US" sz="4800" b="0" i="0" dirty="0">
                <a:latin typeface="Arial Narrow" panose="020B0604020202020204" pitchFamily="34" charset="0"/>
                <a:cs typeface="Arial Narrow" panose="020B0604020202020204" pitchFamily="34" charset="0"/>
              </a:rPr>
              <a:t>community, equity, and </a:t>
            </a:r>
            <a:r>
              <a:rPr lang="en-US" sz="4800" dirty="0">
                <a:latin typeface="Arial Narrow" panose="020B0604020202020204" pitchFamily="34" charset="0"/>
                <a:cs typeface="Arial Narrow" panose="020B0604020202020204" pitchFamily="34" charset="0"/>
              </a:rPr>
              <a:t>intersectionality</a:t>
            </a:r>
            <a:r>
              <a:rPr lang="en-US" sz="4800" b="0" i="0" dirty="0">
                <a:latin typeface="Arial Narrow" panose="020B0604020202020204" pitchFamily="34" charset="0"/>
                <a:cs typeface="Arial Narrow" panose="020B0604020202020204" pitchFamily="34" charset="0"/>
              </a:rPr>
              <a:t>.</a:t>
            </a:r>
          </a:p>
          <a:p>
            <a:r>
              <a:rPr lang="en-US" sz="4800" dirty="0">
                <a:latin typeface="Arial Narrow" panose="020B0604020202020204" pitchFamily="34" charset="0"/>
                <a:cs typeface="Arial Narrow" panose="020B0604020202020204" pitchFamily="34" charset="0"/>
              </a:rPr>
              <a:t>Limitations: lack of research on certain populations, inhibition of research development</a:t>
            </a:r>
            <a:endParaRPr lang="en-US" sz="4800" dirty="0"/>
          </a:p>
        </p:txBody>
      </p:sp>
      <p:sp>
        <p:nvSpPr>
          <p:cNvPr id="19" name="Rectangle 18">
            <a:extLst>
              <a:ext uri="{FF2B5EF4-FFF2-40B4-BE49-F238E27FC236}">
                <a16:creationId xmlns:a16="http://schemas.microsoft.com/office/drawing/2014/main" id="{92F06919-4DB6-B042-AFAF-FC437E39D07D}"/>
              </a:ext>
            </a:extLst>
          </p:cNvPr>
          <p:cNvSpPr/>
          <p:nvPr/>
        </p:nvSpPr>
        <p:spPr>
          <a:xfrm>
            <a:off x="29717995" y="25690733"/>
            <a:ext cx="13585375" cy="3046988"/>
          </a:xfrm>
          <a:prstGeom prst="rect">
            <a:avLst/>
          </a:prstGeom>
        </p:spPr>
        <p:txBody>
          <a:bodyPr wrap="square">
            <a:spAutoFit/>
          </a:bodyPr>
          <a:lstStyle/>
          <a:p>
            <a:r>
              <a:rPr lang="en-US" sz="4800" b="0" i="0" dirty="0">
                <a:latin typeface="Arial Narrow" panose="020B0604020202020204" pitchFamily="34" charset="0"/>
                <a:cs typeface="Arial Narrow" panose="020B0604020202020204" pitchFamily="34" charset="0"/>
              </a:rPr>
              <a:t>I would like to thank Dr. Brittney Sly for aiding in this research as my mentor</a:t>
            </a:r>
            <a:r>
              <a:rPr lang="en-US" sz="4800" dirty="0">
                <a:latin typeface="Arial Narrow" panose="020B0604020202020204" pitchFamily="34" charset="0"/>
                <a:cs typeface="Arial Narrow" panose="020B0604020202020204" pitchFamily="34" charset="0"/>
              </a:rPr>
              <a:t>. Thank you to my</a:t>
            </a:r>
            <a:r>
              <a:rPr lang="en-US" sz="4800" b="0" i="0" dirty="0">
                <a:latin typeface="Arial Narrow" panose="020B0604020202020204" pitchFamily="34" charset="0"/>
                <a:cs typeface="Arial Narrow" panose="020B0604020202020204" pitchFamily="34" charset="0"/>
              </a:rPr>
              <a:t> committee: Dr. Molly Cotner, Dr. Rochelle Richards, Alyson Welker, Ally Moseley. This research would not be what it is without you.</a:t>
            </a:r>
            <a:endParaRPr lang="en-US" sz="4800" dirty="0"/>
          </a:p>
        </p:txBody>
      </p:sp>
      <p:cxnSp>
        <p:nvCxnSpPr>
          <p:cNvPr id="20" name="Straight Connector 19">
            <a:extLst>
              <a:ext uri="{FF2B5EF4-FFF2-40B4-BE49-F238E27FC236}">
                <a16:creationId xmlns:a16="http://schemas.microsoft.com/office/drawing/2014/main" id="{66651485-90B6-5646-98B7-567861E3BF50}"/>
              </a:ext>
            </a:extLst>
          </p:cNvPr>
          <p:cNvCxnSpPr>
            <a:cxnSpLocks/>
          </p:cNvCxnSpPr>
          <p:nvPr/>
        </p:nvCxnSpPr>
        <p:spPr>
          <a:xfrm>
            <a:off x="14303825" y="4389120"/>
            <a:ext cx="97975"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9CB8C1-7045-DE4D-B758-B29D1B6BE425}"/>
              </a:ext>
            </a:extLst>
          </p:cNvPr>
          <p:cNvCxnSpPr>
            <a:cxnSpLocks/>
          </p:cNvCxnSpPr>
          <p:nvPr/>
        </p:nvCxnSpPr>
        <p:spPr>
          <a:xfrm>
            <a:off x="28956000" y="4389120"/>
            <a:ext cx="0" cy="25085834"/>
          </a:xfrm>
          <a:prstGeom prst="line">
            <a:avLst/>
          </a:prstGeom>
          <a:ln w="101600">
            <a:solidFill>
              <a:srgbClr val="C8C27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248C3B8-F0E0-DB40-BFAE-F60257A36632}"/>
              </a:ext>
            </a:extLst>
          </p:cNvPr>
          <p:cNvSpPr/>
          <p:nvPr/>
        </p:nvSpPr>
        <p:spPr>
          <a:xfrm>
            <a:off x="1" y="2665531"/>
            <a:ext cx="43891199" cy="830997"/>
          </a:xfrm>
          <a:prstGeom prst="rect">
            <a:avLst/>
          </a:prstGeom>
        </p:spPr>
        <p:txBody>
          <a:bodyPr wrap="square">
            <a:spAutoFit/>
          </a:bodyPr>
          <a:lstStyle/>
          <a:p>
            <a:pPr algn="ctr"/>
            <a:r>
              <a:rPr lang="en-US" sz="4800" b="1" i="1" dirty="0">
                <a:latin typeface="Arial Narrow" panose="020B0604020202020204" pitchFamily="34" charset="0"/>
                <a:cs typeface="Arial Narrow" panose="020B0604020202020204" pitchFamily="34" charset="0"/>
              </a:rPr>
              <a:t>Audra Richister, College of Health and Human Sciences</a:t>
            </a:r>
          </a:p>
        </p:txBody>
      </p:sp>
      <p:graphicFrame>
        <p:nvGraphicFramePr>
          <p:cNvPr id="13" name="Table 12">
            <a:extLst>
              <a:ext uri="{FF2B5EF4-FFF2-40B4-BE49-F238E27FC236}">
                <a16:creationId xmlns:a16="http://schemas.microsoft.com/office/drawing/2014/main" id="{8558CBAF-40AF-AD80-5E6D-263BEF0214A6}"/>
              </a:ext>
            </a:extLst>
          </p:cNvPr>
          <p:cNvGraphicFramePr>
            <a:graphicFrameLocks noGrp="1"/>
          </p:cNvGraphicFramePr>
          <p:nvPr>
            <p:extLst>
              <p:ext uri="{D42A27DB-BD31-4B8C-83A1-F6EECF244321}">
                <p14:modId xmlns:p14="http://schemas.microsoft.com/office/powerpoint/2010/main" val="3784481380"/>
              </p:ext>
            </p:extLst>
          </p:nvPr>
        </p:nvGraphicFramePr>
        <p:xfrm>
          <a:off x="29854539" y="5704173"/>
          <a:ext cx="12972660" cy="11881204"/>
        </p:xfrm>
        <a:graphic>
          <a:graphicData uri="http://schemas.openxmlformats.org/drawingml/2006/table">
            <a:tbl>
              <a:tblPr firstRow="1" bandRow="1">
                <a:tableStyleId>{9D7B26C5-4107-4FEC-AEDC-1716B250A1EF}</a:tableStyleId>
              </a:tblPr>
              <a:tblGrid>
                <a:gridCol w="6486330">
                  <a:extLst>
                    <a:ext uri="{9D8B030D-6E8A-4147-A177-3AD203B41FA5}">
                      <a16:colId xmlns:a16="http://schemas.microsoft.com/office/drawing/2014/main" val="1912303488"/>
                    </a:ext>
                  </a:extLst>
                </a:gridCol>
                <a:gridCol w="6486330">
                  <a:extLst>
                    <a:ext uri="{9D8B030D-6E8A-4147-A177-3AD203B41FA5}">
                      <a16:colId xmlns:a16="http://schemas.microsoft.com/office/drawing/2014/main" val="655371720"/>
                    </a:ext>
                  </a:extLst>
                </a:gridCol>
              </a:tblGrid>
              <a:tr h="1861096">
                <a:tc>
                  <a:txBody>
                    <a:bodyPr/>
                    <a:lstStyle/>
                    <a:p>
                      <a:r>
                        <a:rPr lang="en-US" sz="5500" dirty="0">
                          <a:latin typeface="Arial Narrow"/>
                        </a:rPr>
                        <a:t>                            Advocacy</a:t>
                      </a:r>
                    </a:p>
                  </a:txBody>
                  <a:tcPr/>
                </a:tc>
                <a:tc>
                  <a:txBody>
                    <a:bodyPr/>
                    <a:lstStyle/>
                    <a:p>
                      <a:r>
                        <a:rPr lang="en-US" sz="5500" dirty="0">
                          <a:latin typeface="Arial Narrow"/>
                        </a:rPr>
                        <a:t>                            Treatment</a:t>
                      </a:r>
                    </a:p>
                  </a:txBody>
                  <a:tcPr/>
                </a:tc>
                <a:extLst>
                  <a:ext uri="{0D108BD9-81ED-4DB2-BD59-A6C34878D82A}">
                    <a16:rowId xmlns:a16="http://schemas.microsoft.com/office/drawing/2014/main" val="1452968377"/>
                  </a:ext>
                </a:extLst>
              </a:tr>
              <a:tr h="3636197">
                <a:tc>
                  <a:txBody>
                    <a:bodyPr/>
                    <a:lstStyle/>
                    <a:p>
                      <a:pPr marL="0" marR="0" lvl="0" indent="0" algn="l" defTabSz="3291840" rtl="0" eaLnBrk="1" fontAlgn="auto" latinLnBrk="0" hangingPunct="1">
                        <a:lnSpc>
                          <a:spcPct val="100000"/>
                        </a:lnSpc>
                        <a:spcBef>
                          <a:spcPts val="0"/>
                        </a:spcBef>
                        <a:spcAft>
                          <a:spcPts val="0"/>
                        </a:spcAft>
                        <a:buClrTx/>
                        <a:buSzTx/>
                        <a:buFontTx/>
                        <a:buNone/>
                        <a:tabLst/>
                        <a:defRPr/>
                      </a:pPr>
                      <a:r>
                        <a:rPr lang="en-US" sz="5500" dirty="0">
                          <a:latin typeface="Arial Narrow"/>
                        </a:rPr>
                        <a:t>Maintain outreach within recovery-based settings</a:t>
                      </a:r>
                    </a:p>
                  </a:txBody>
                  <a:tcPr/>
                </a:tc>
                <a:tc>
                  <a:txBody>
                    <a:bodyPr/>
                    <a:lstStyle/>
                    <a:p>
                      <a:pPr marL="0" marR="0" lvl="0" indent="0" algn="l" defTabSz="3291840" rtl="0" eaLnBrk="1" fontAlgn="auto" latinLnBrk="0" hangingPunct="1">
                        <a:lnSpc>
                          <a:spcPct val="100000"/>
                        </a:lnSpc>
                        <a:spcBef>
                          <a:spcPts val="0"/>
                        </a:spcBef>
                        <a:spcAft>
                          <a:spcPts val="0"/>
                        </a:spcAft>
                        <a:buClrTx/>
                        <a:buSzTx/>
                        <a:buFontTx/>
                        <a:buNone/>
                        <a:tabLst/>
                        <a:defRPr/>
                      </a:pPr>
                      <a:r>
                        <a:rPr lang="en-US" sz="5500" dirty="0">
                          <a:latin typeface="Arial Narrow"/>
                        </a:rPr>
                        <a:t>Develop LGBTQIA+ specific therapy/treatment protocols</a:t>
                      </a:r>
                    </a:p>
                  </a:txBody>
                  <a:tcPr/>
                </a:tc>
                <a:extLst>
                  <a:ext uri="{0D108BD9-81ED-4DB2-BD59-A6C34878D82A}">
                    <a16:rowId xmlns:a16="http://schemas.microsoft.com/office/drawing/2014/main" val="2516423460"/>
                  </a:ext>
                </a:extLst>
              </a:tr>
              <a:tr h="3636197">
                <a:tc>
                  <a:txBody>
                    <a:bodyPr/>
                    <a:lstStyle/>
                    <a:p>
                      <a:pPr marL="0" marR="0" lvl="0" indent="0" algn="l" defTabSz="3291840" rtl="0" eaLnBrk="1" fontAlgn="auto" latinLnBrk="0" hangingPunct="1">
                        <a:lnSpc>
                          <a:spcPct val="100000"/>
                        </a:lnSpc>
                        <a:spcBef>
                          <a:spcPts val="0"/>
                        </a:spcBef>
                        <a:spcAft>
                          <a:spcPts val="0"/>
                        </a:spcAft>
                        <a:buClrTx/>
                        <a:buSzTx/>
                        <a:buFontTx/>
                        <a:buNone/>
                        <a:tabLst/>
                        <a:defRPr/>
                      </a:pPr>
                      <a:r>
                        <a:rPr lang="en-US" sz="5500" dirty="0">
                          <a:latin typeface="Arial Narrow"/>
                        </a:rPr>
                        <a:t>Reform diagnostic standards</a:t>
                      </a:r>
                    </a:p>
                  </a:txBody>
                  <a:tcPr/>
                </a:tc>
                <a:tc>
                  <a:txBody>
                    <a:bodyPr/>
                    <a:lstStyle/>
                    <a:p>
                      <a:pPr marL="0" marR="0" lvl="0" indent="0" algn="l" defTabSz="3291840" rtl="0" eaLnBrk="1" fontAlgn="auto" latinLnBrk="0" hangingPunct="1">
                        <a:lnSpc>
                          <a:spcPct val="100000"/>
                        </a:lnSpc>
                        <a:spcBef>
                          <a:spcPts val="0"/>
                        </a:spcBef>
                        <a:spcAft>
                          <a:spcPts val="0"/>
                        </a:spcAft>
                        <a:buClrTx/>
                        <a:buSzTx/>
                        <a:buFontTx/>
                        <a:buNone/>
                        <a:tabLst/>
                        <a:defRPr/>
                      </a:pPr>
                      <a:r>
                        <a:rPr lang="en-US" sz="5500" dirty="0">
                          <a:latin typeface="Arial Narrow"/>
                        </a:rPr>
                        <a:t>Emphasize community-based recovery</a:t>
                      </a:r>
                    </a:p>
                    <a:p>
                      <a:endParaRPr lang="en-US" sz="5500" dirty="0">
                        <a:latin typeface="Arial Narrow"/>
                      </a:endParaRPr>
                    </a:p>
                  </a:txBody>
                  <a:tcPr/>
                </a:tc>
                <a:extLst>
                  <a:ext uri="{0D108BD9-81ED-4DB2-BD59-A6C34878D82A}">
                    <a16:rowId xmlns:a16="http://schemas.microsoft.com/office/drawing/2014/main" val="2733973590"/>
                  </a:ext>
                </a:extLst>
              </a:tr>
              <a:tr h="2747714">
                <a:tc>
                  <a:txBody>
                    <a:bodyPr/>
                    <a:lstStyle/>
                    <a:p>
                      <a:pPr marL="0" marR="0" lvl="0" indent="0" algn="l" defTabSz="3291840" rtl="0" eaLnBrk="1" fontAlgn="auto" latinLnBrk="0" hangingPunct="1">
                        <a:lnSpc>
                          <a:spcPct val="100000"/>
                        </a:lnSpc>
                        <a:spcBef>
                          <a:spcPts val="0"/>
                        </a:spcBef>
                        <a:spcAft>
                          <a:spcPts val="0"/>
                        </a:spcAft>
                        <a:buClrTx/>
                        <a:buSzTx/>
                        <a:buFontTx/>
                        <a:buNone/>
                        <a:tabLst/>
                        <a:defRPr/>
                      </a:pPr>
                      <a:r>
                        <a:rPr lang="en-US" sz="5500" dirty="0">
                          <a:latin typeface="Arial Narrow"/>
                        </a:rPr>
                        <a:t>Expand research</a:t>
                      </a:r>
                    </a:p>
                  </a:txBody>
                  <a:tcPr/>
                </a:tc>
                <a:tc>
                  <a:txBody>
                    <a:bodyPr/>
                    <a:lstStyle/>
                    <a:p>
                      <a:r>
                        <a:rPr lang="en-US" sz="5500" dirty="0">
                          <a:latin typeface="Arial Narrow"/>
                        </a:rPr>
                        <a:t>Implement critical treatment approaches</a:t>
                      </a:r>
                    </a:p>
                  </a:txBody>
                  <a:tcPr/>
                </a:tc>
                <a:extLst>
                  <a:ext uri="{0D108BD9-81ED-4DB2-BD59-A6C34878D82A}">
                    <a16:rowId xmlns:a16="http://schemas.microsoft.com/office/drawing/2014/main" val="532591256"/>
                  </a:ext>
                </a:extLst>
              </a:tr>
            </a:tbl>
          </a:graphicData>
        </a:graphic>
      </p:graphicFrame>
      <p:pic>
        <p:nvPicPr>
          <p:cNvPr id="15" name="Picture 14">
            <a:extLst>
              <a:ext uri="{FF2B5EF4-FFF2-40B4-BE49-F238E27FC236}">
                <a16:creationId xmlns:a16="http://schemas.microsoft.com/office/drawing/2014/main" id="{10DAD72F-D8FE-2C85-5811-99ADDED5D339}"/>
              </a:ext>
            </a:extLst>
          </p:cNvPr>
          <p:cNvPicPr>
            <a:picLocks noChangeAspect="1"/>
          </p:cNvPicPr>
          <p:nvPr/>
        </p:nvPicPr>
        <p:blipFill>
          <a:blip r:embed="rId3"/>
          <a:stretch>
            <a:fillRect/>
          </a:stretch>
        </p:blipFill>
        <p:spPr>
          <a:xfrm>
            <a:off x="15647215" y="16456300"/>
            <a:ext cx="11520489" cy="11543810"/>
          </a:xfrm>
          <a:prstGeom prst="rect">
            <a:avLst/>
          </a:prstGeom>
        </p:spPr>
      </p:pic>
      <p:sp>
        <p:nvSpPr>
          <p:cNvPr id="2" name="TextBox 1">
            <a:extLst>
              <a:ext uri="{FF2B5EF4-FFF2-40B4-BE49-F238E27FC236}">
                <a16:creationId xmlns:a16="http://schemas.microsoft.com/office/drawing/2014/main" id="{A21F1816-2C0B-1A58-DD43-5518B5E06AD4}"/>
              </a:ext>
            </a:extLst>
          </p:cNvPr>
          <p:cNvSpPr txBox="1"/>
          <p:nvPr/>
        </p:nvSpPr>
        <p:spPr>
          <a:xfrm>
            <a:off x="15604340" y="28110837"/>
            <a:ext cx="1156771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700" dirty="0">
                <a:ea typeface="Calibri"/>
                <a:cs typeface="Calibri"/>
              </a:rPr>
              <a:t>Figure 1. Graphical summary of the biopsychosocial model of ED etiology plus examples of risk factors per field.</a:t>
            </a:r>
            <a:endParaRPr lang="en-US" sz="3700" dirty="0"/>
          </a:p>
        </p:txBody>
      </p:sp>
    </p:spTree>
    <p:extLst>
      <p:ext uri="{BB962C8B-B14F-4D97-AF65-F5344CB8AC3E}">
        <p14:creationId xmlns:p14="http://schemas.microsoft.com/office/powerpoint/2010/main" val="919877447"/>
      </p:ext>
    </p:extLst>
  </p:cSld>
  <p:clrMapOvr>
    <a:masterClrMapping/>
  </p:clrMapOvr>
</p:sld>
</file>

<file path=ppt/theme/theme1.xml><?xml version="1.0" encoding="utf-8"?>
<a:theme xmlns:a="http://schemas.openxmlformats.org/drawingml/2006/main" name="Poster Layou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C2022_PosterTemplate" id="{18492BF2-5D84-6241-847A-5D49A4ED879F}" vid="{1EC4D677-62C4-7746-BA28-3CD89C6C6603}"/>
    </a:ext>
  </a:extLst>
</a:theme>
</file>

<file path=ppt/theme/theme2.xml><?xml version="1.0" encoding="utf-8"?>
<a:theme xmlns:a="http://schemas.openxmlformats.org/drawingml/2006/main" name="Poster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C2022_PosterTemplate" id="{18492BF2-5D84-6241-847A-5D49A4ED879F}" vid="{2A7B6AC6-34BE-E44F-9B75-E79F863FB129}"/>
    </a:ext>
  </a:extLst>
</a:theme>
</file>

<file path=ppt/theme/theme3.xml><?xml version="1.0" encoding="utf-8"?>
<a:theme xmlns:a="http://schemas.openxmlformats.org/drawingml/2006/main" name="Poster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C2022_PosterTemplate" id="{18492BF2-5D84-6241-847A-5D49A4ED879F}" vid="{817F5C70-4C14-EE47-87E0-E6B50E13F5C1}"/>
    </a:ext>
  </a:extLst>
</a:theme>
</file>

<file path=ppt/theme/theme4.xml><?xml version="1.0" encoding="utf-8"?>
<a:theme xmlns:a="http://schemas.openxmlformats.org/drawingml/2006/main" name="Poster Layout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9431c2-0be8-476a-b36b-3053e3c8ff47">
      <Terms xmlns="http://schemas.microsoft.com/office/infopath/2007/PartnerControls"/>
    </lcf76f155ced4ddcb4097134ff3c332f>
    <TaxCatchAll xmlns="746b6c97-b806-47fc-8ba4-a9de35af43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48E7D41AA9E741BDAE021A94205DA2" ma:contentTypeVersion="18" ma:contentTypeDescription="Create a new document." ma:contentTypeScope="" ma:versionID="5127614ddde62c0acef18ee3c4a985dc">
  <xsd:schema xmlns:xsd="http://www.w3.org/2001/XMLSchema" xmlns:xs="http://www.w3.org/2001/XMLSchema" xmlns:p="http://schemas.microsoft.com/office/2006/metadata/properties" xmlns:ns2="e09431c2-0be8-476a-b36b-3053e3c8ff47" xmlns:ns3="746b6c97-b806-47fc-8ba4-a9de35af43d3" targetNamespace="http://schemas.microsoft.com/office/2006/metadata/properties" ma:root="true" ma:fieldsID="8333417cfe1411128cee8b8b5a6c7fd8" ns2:_="" ns3:_="">
    <xsd:import namespace="e09431c2-0be8-476a-b36b-3053e3c8ff47"/>
    <xsd:import namespace="746b6c97-b806-47fc-8ba4-a9de35af43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431c2-0be8-476a-b36b-3053e3c8f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6b6c97-b806-47fc-8ba4-a9de35af43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cfa4a3-ce05-4bf4-8bbc-0946c5a76692}" ma:internalName="TaxCatchAll" ma:showField="CatchAllData" ma:web="746b6c97-b806-47fc-8ba4-a9de35af4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E70A57-9413-4DEB-BA6F-E542025AC4FC}">
  <ds:schemaRefs>
    <ds:schemaRef ds:uri="746b6c97-b806-47fc-8ba4-a9de35af43d3"/>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e09431c2-0be8-476a-b36b-3053e3c8ff47"/>
  </ds:schemaRefs>
</ds:datastoreItem>
</file>

<file path=customXml/itemProps2.xml><?xml version="1.0" encoding="utf-8"?>
<ds:datastoreItem xmlns:ds="http://schemas.openxmlformats.org/officeDocument/2006/customXml" ds:itemID="{9E9E8748-7647-4B17-AD5B-7DB37B2FD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431c2-0be8-476a-b36b-3053e3c8ff47"/>
    <ds:schemaRef ds:uri="746b6c97-b806-47fc-8ba4-a9de35af4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BE041C-0A10-4D4F-AE95-759A9E078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821</TotalTime>
  <Words>481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vt:i4>
      </vt:variant>
    </vt:vector>
  </HeadingPairs>
  <TitlesOfParts>
    <vt:vector size="9" baseType="lpstr">
      <vt:lpstr>Arial</vt:lpstr>
      <vt:lpstr>Arial Narrow</vt:lpstr>
      <vt:lpstr>Calibri</vt:lpstr>
      <vt:lpstr>Comic Sans MS</vt:lpstr>
      <vt:lpstr>Poster Layout 1</vt:lpstr>
      <vt:lpstr>Poster Layout 2</vt:lpstr>
      <vt:lpstr>Poster Layout 3</vt:lpstr>
      <vt:lpstr>Poster Layout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Hibbs-Shipp,Sarah</dc:creator>
  <cp:lastModifiedBy>lva2foco2021@outlook.com</cp:lastModifiedBy>
  <cp:revision>389</cp:revision>
  <dcterms:created xsi:type="dcterms:W3CDTF">2020-09-22T16:21:00Z</dcterms:created>
  <dcterms:modified xsi:type="dcterms:W3CDTF">2025-04-13T06:07:04Z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0x0101004448E7D41AA9E741BDAE021A94205DA2</vt:lpwstr>
  </property>
</Properties>
</file>