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3" r:id="rId2"/>
  </p:sldIdLst>
  <p:sldSz cx="43891200" cy="32918400"/>
  <p:notesSz cx="6858000" cy="9144000"/>
  <p:embeddedFontLst>
    <p:embeddedFont>
      <p:font typeface="Domine" panose="020B0604020202020204" charset="0"/>
      <p:regular r:id="rId4"/>
    </p:embeddedFont>
    <p:embeddedFont>
      <p:font typeface="Montserrat Extra Bold" panose="020B0604020202020204" charset="0"/>
      <p:bold r:id="rId5"/>
    </p:embeddedFont>
  </p:embeddedFontLst>
  <p:custDataLst>
    <p:tags r:id="rId6"/>
  </p:custDataLst>
  <p:defaultTex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guide id="3" orient="horz" pos="10368" userDrawn="1">
          <p15:clr>
            <a:srgbClr val="A4A3A4"/>
          </p15:clr>
        </p15:guide>
        <p15:guide id="4"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9BC"/>
    <a:srgbClr val="ABE3AB"/>
    <a:srgbClr val="8FD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65" autoAdjust="0"/>
    <p:restoredTop sz="93519" autoAdjust="0"/>
  </p:normalViewPr>
  <p:slideViewPr>
    <p:cSldViewPr snapToGrid="0">
      <p:cViewPr>
        <p:scale>
          <a:sx n="15" d="100"/>
          <a:sy n="15" d="100"/>
        </p:scale>
        <p:origin x="1340" y="8"/>
      </p:cViewPr>
      <p:guideLst>
        <p:guide orient="horz" pos="6912"/>
        <p:guide pos="10368"/>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font" Target="fonts/font2.fntdata"/><Relationship Id="rId10"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a:defPPr>
            <a:lvl1pPr algn="r">
              <a:defRPr sz="1200"/>
            </a:lvl1pPr>
          </a:lstStyle>
          <a:p>
            <a:fld id="{7B0E8FA9-8B5F-4493-A208-FBBD06A1EBF4}" type="datetimeFigureOut">
              <a:rPr lang="en-US" smtClean="0"/>
              <a:t>4/10/2025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8077" rtl="0" eaLnBrk="1" latinLnBrk="0" hangingPunct="1">
      <a:defRPr sz="5700" kern="1200">
        <a:solidFill>
          <a:schemeClr val="tx1"/>
        </a:solidFill>
        <a:latin typeface="+mn-lt"/>
        <a:ea typeface="+mn-ea"/>
        <a:cs typeface="+mn-cs"/>
      </a:defRPr>
    </a:lvl1pPr>
    <a:lvl2pPr marL="2194039" algn="l" defTabSz="4388077" rtl="0" eaLnBrk="1" latinLnBrk="0" hangingPunct="1">
      <a:defRPr sz="5700" kern="1200">
        <a:solidFill>
          <a:schemeClr val="tx1"/>
        </a:solidFill>
        <a:latin typeface="+mn-lt"/>
        <a:ea typeface="+mn-ea"/>
        <a:cs typeface="+mn-cs"/>
      </a:defRPr>
    </a:lvl2pPr>
    <a:lvl3pPr marL="4388077" algn="l" defTabSz="4388077" rtl="0" eaLnBrk="1" latinLnBrk="0" hangingPunct="1">
      <a:defRPr sz="5700" kern="1200">
        <a:solidFill>
          <a:schemeClr val="tx1"/>
        </a:solidFill>
        <a:latin typeface="+mn-lt"/>
        <a:ea typeface="+mn-ea"/>
        <a:cs typeface="+mn-cs"/>
      </a:defRPr>
    </a:lvl3pPr>
    <a:lvl4pPr marL="6582120" algn="l" defTabSz="4388077" rtl="0" eaLnBrk="1" latinLnBrk="0" hangingPunct="1">
      <a:defRPr sz="5700" kern="1200">
        <a:solidFill>
          <a:schemeClr val="tx1"/>
        </a:solidFill>
        <a:latin typeface="+mn-lt"/>
        <a:ea typeface="+mn-ea"/>
        <a:cs typeface="+mn-cs"/>
      </a:defRPr>
    </a:lvl4pPr>
    <a:lvl5pPr marL="8776160" algn="l" defTabSz="4388077" rtl="0" eaLnBrk="1" latinLnBrk="0" hangingPunct="1">
      <a:defRPr sz="5700" kern="1200">
        <a:solidFill>
          <a:schemeClr val="tx1"/>
        </a:solidFill>
        <a:latin typeface="+mn-lt"/>
        <a:ea typeface="+mn-ea"/>
        <a:cs typeface="+mn-cs"/>
      </a:defRPr>
    </a:lvl5pPr>
    <a:lvl6pPr marL="10970199" algn="l" defTabSz="4388077" rtl="0" eaLnBrk="1" latinLnBrk="0" hangingPunct="1">
      <a:defRPr sz="5700" kern="1200">
        <a:solidFill>
          <a:schemeClr val="tx1"/>
        </a:solidFill>
        <a:latin typeface="+mn-lt"/>
        <a:ea typeface="+mn-ea"/>
        <a:cs typeface="+mn-cs"/>
      </a:defRPr>
    </a:lvl6pPr>
    <a:lvl7pPr marL="13164238" algn="l" defTabSz="4388077" rtl="0" eaLnBrk="1" latinLnBrk="0" hangingPunct="1">
      <a:defRPr sz="5700" kern="1200">
        <a:solidFill>
          <a:schemeClr val="tx1"/>
        </a:solidFill>
        <a:latin typeface="+mn-lt"/>
        <a:ea typeface="+mn-ea"/>
        <a:cs typeface="+mn-cs"/>
      </a:defRPr>
    </a:lvl7pPr>
    <a:lvl8pPr marL="15358277" algn="l" defTabSz="4388077" rtl="0" eaLnBrk="1" latinLnBrk="0" hangingPunct="1">
      <a:defRPr sz="5700" kern="1200">
        <a:solidFill>
          <a:schemeClr val="tx1"/>
        </a:solidFill>
        <a:latin typeface="+mn-lt"/>
        <a:ea typeface="+mn-ea"/>
        <a:cs typeface="+mn-cs"/>
      </a:defRPr>
    </a:lvl8pPr>
    <a:lvl9pPr marL="17552318" algn="l" defTabSz="4388077"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rot="16200000">
            <a:off x="-11074400" y="16459200"/>
            <a:ext cx="14274800" cy="3937000"/>
          </a:xfrm>
          <a:prstGeom prst="rect">
            <a:avLst/>
          </a:prstGeom>
        </p:spPr>
      </p:pic>
      <p:pic>
        <p:nvPicPr>
          <p:cNvPr id="3" name="New picture"/>
          <p:cNvPicPr/>
          <p:nvPr/>
        </p:nvPicPr>
        <p:blipFill>
          <a:blip r:embed="rId4"/>
          <a:stretch>
            <a:fillRect/>
          </a:stretch>
        </p:blipFill>
        <p:spPr>
          <a:xfrm rot="5400000">
            <a:off x="40690800" y="16459200"/>
            <a:ext cx="14274800" cy="3937000"/>
          </a:xfrm>
          <a:prstGeom prst="rect">
            <a:avLst/>
          </a:prstGeom>
        </p:spPr>
      </p:pic>
      <p:pic>
        <p:nvPicPr>
          <p:cNvPr id="4" name="New picture"/>
          <p:cNvPicPr/>
          <p:nvPr/>
        </p:nvPicPr>
        <p:blipFill>
          <a:blip r:embed="rId5"/>
          <a:stretch>
            <a:fillRect/>
          </a:stretch>
        </p:blipFill>
        <p:spPr>
          <a:xfrm>
            <a:off x="6946900" y="33426400"/>
            <a:ext cx="29997400" cy="1447800"/>
          </a:xfrm>
          <a:prstGeom prst="rect">
            <a:avLst/>
          </a:prstGeom>
        </p:spPr>
      </p:pic>
      <p:sp>
        <p:nvSpPr>
          <p:cNvPr id="5" name="New shape"/>
          <p:cNvSpPr/>
          <p:nvPr/>
        </p:nvSpPr>
        <p:spPr>
          <a:xfrm>
            <a:off x="69469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560">
                <a:solidFill>
                  <a:srgbClr val="808080"/>
                </a:solidFill>
              </a:rPr>
              <a:t>Template ID: assessingslate  Size: 48x36</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p:titleStyle>
    <p:bodyStyle>
      <a:defPPr>
        <a:defRPr kern="1200"/>
      </a:defPPr>
      <a:lvl1pPr marL="0" indent="0" algn="l" defTabSz="4389028" rtl="0" eaLnBrk="1" latinLnBrk="0" hangingPunct="1">
        <a:spcBef>
          <a:spcPct val="20000"/>
        </a:spcBef>
        <a:buFont typeface="Arial" pitchFamily="34" charset="0"/>
        <a:buNone/>
        <a:defRPr sz="13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Rounded Corners 56">
            <a:extLst>
              <a:ext uri="{FF2B5EF4-FFF2-40B4-BE49-F238E27FC236}">
                <a16:creationId xmlns:a16="http://schemas.microsoft.com/office/drawing/2014/main" id="{9E285415-2B18-17D3-6233-3BC80C5EDD62}"/>
              </a:ext>
            </a:extLst>
          </p:cNvPr>
          <p:cNvSpPr/>
          <p:nvPr/>
        </p:nvSpPr>
        <p:spPr>
          <a:xfrm>
            <a:off x="34594249" y="30208829"/>
            <a:ext cx="8622414" cy="2268341"/>
          </a:xfrm>
          <a:prstGeom prst="roundRect">
            <a:avLst>
              <a:gd name="adj" fmla="val 1822"/>
            </a:avLst>
          </a:prstGeom>
          <a:solidFill>
            <a:srgbClr val="BCE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p>
        </p:txBody>
      </p:sp>
      <p:sp>
        <p:nvSpPr>
          <p:cNvPr id="53" name="Rectangle: Rounded Corners 52">
            <a:extLst>
              <a:ext uri="{FF2B5EF4-FFF2-40B4-BE49-F238E27FC236}">
                <a16:creationId xmlns:a16="http://schemas.microsoft.com/office/drawing/2014/main" id="{C12AF1DE-B990-BA22-5E24-52E1DCBD7706}"/>
              </a:ext>
            </a:extLst>
          </p:cNvPr>
          <p:cNvSpPr/>
          <p:nvPr/>
        </p:nvSpPr>
        <p:spPr>
          <a:xfrm>
            <a:off x="34594249" y="25061571"/>
            <a:ext cx="8622413" cy="4961229"/>
          </a:xfrm>
          <a:prstGeom prst="roundRect">
            <a:avLst>
              <a:gd name="adj" fmla="val 182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p>
        </p:txBody>
      </p:sp>
      <p:sp>
        <p:nvSpPr>
          <p:cNvPr id="36" name="Rectangle: Rounded Corners 35">
            <a:extLst>
              <a:ext uri="{FF2B5EF4-FFF2-40B4-BE49-F238E27FC236}">
                <a16:creationId xmlns:a16="http://schemas.microsoft.com/office/drawing/2014/main" id="{8A8A238A-DDAE-128D-ABE2-094A3FE53A0D}"/>
              </a:ext>
            </a:extLst>
          </p:cNvPr>
          <p:cNvSpPr/>
          <p:nvPr/>
        </p:nvSpPr>
        <p:spPr>
          <a:xfrm>
            <a:off x="25134523" y="24983562"/>
            <a:ext cx="9070809" cy="7493608"/>
          </a:xfrm>
          <a:prstGeom prst="roundRect">
            <a:avLst>
              <a:gd name="adj" fmla="val 1822"/>
            </a:avLst>
          </a:prstGeom>
          <a:solidFill>
            <a:srgbClr val="BCE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p>
        </p:txBody>
      </p:sp>
      <p:sp>
        <p:nvSpPr>
          <p:cNvPr id="40" name="Rectangle: Rounded Corners 39"/>
          <p:cNvSpPr/>
          <p:nvPr/>
        </p:nvSpPr>
        <p:spPr>
          <a:xfrm>
            <a:off x="712119" y="17046067"/>
            <a:ext cx="23966260" cy="15579035"/>
          </a:xfrm>
          <a:prstGeom prst="roundRect">
            <a:avLst>
              <a:gd name="adj" fmla="val 182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p>
        </p:txBody>
      </p:sp>
      <p:sp>
        <p:nvSpPr>
          <p:cNvPr id="72" name="Rectangle 71"/>
          <p:cNvSpPr/>
          <p:nvPr/>
        </p:nvSpPr>
        <p:spPr>
          <a:xfrm>
            <a:off x="0" y="2"/>
            <a:ext cx="43891200" cy="6252092"/>
          </a:xfrm>
          <a:prstGeom prst="rect">
            <a:avLst/>
          </a:prstGeom>
          <a:solidFill>
            <a:srgbClr val="BCE9BC"/>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defPPr>
              <a:defRPr kern="1200"/>
            </a:defPPr>
          </a:lstStyle>
          <a:p>
            <a:pPr algn="ctr"/>
            <a:endParaRPr lang="en-US"/>
          </a:p>
        </p:txBody>
      </p:sp>
      <p:sp>
        <p:nvSpPr>
          <p:cNvPr id="51" name="Title 11">
            <a:extLst>
              <a:ext uri="{FF2B5EF4-FFF2-40B4-BE49-F238E27FC236}">
                <a16:creationId xmlns:a16="http://schemas.microsoft.com/office/drawing/2014/main" id="{EE7A5C51-35F0-4B71-992D-43D344D16C04}"/>
              </a:ext>
            </a:extLst>
          </p:cNvPr>
          <p:cNvSpPr txBox="1"/>
          <p:nvPr/>
        </p:nvSpPr>
        <p:spPr>
          <a:xfrm>
            <a:off x="1371600" y="644900"/>
            <a:ext cx="41148000" cy="2746935"/>
          </a:xfrm>
          <a:prstGeom prst="rect">
            <a:avLst/>
          </a:prstGeom>
        </p:spPr>
        <p:txBody>
          <a:bodyPr lIns="128016" tIns="64008" rIns="128016" bIns="64008"/>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8000" b="1" dirty="0">
                <a:solidFill>
                  <a:schemeClr val="tx1">
                    <a:lumMod val="65000"/>
                    <a:lumOff val="35000"/>
                  </a:schemeClr>
                </a:solidFill>
                <a:latin typeface="Montserrat Extra Bold" panose="00000900000000000000" pitchFamily="50" charset="0"/>
              </a:rPr>
              <a:t>Determining the impact of vaccination on the temporal presence of prions in the blood of chronic wasting disease challenged white-tailed deer</a:t>
            </a:r>
          </a:p>
        </p:txBody>
      </p:sp>
      <p:sp>
        <p:nvSpPr>
          <p:cNvPr id="58" name="Text Placeholder 16">
            <a:extLst>
              <a:ext uri="{FF2B5EF4-FFF2-40B4-BE49-F238E27FC236}">
                <a16:creationId xmlns:a16="http://schemas.microsoft.com/office/drawing/2014/main" id="{1F3AA395-C058-4F87-B3A3-A8A8BC543EF9}"/>
              </a:ext>
            </a:extLst>
          </p:cNvPr>
          <p:cNvSpPr txBox="1"/>
          <p:nvPr/>
        </p:nvSpPr>
        <p:spPr>
          <a:xfrm>
            <a:off x="1371600" y="3630563"/>
            <a:ext cx="41148000" cy="2025170"/>
          </a:xfrm>
          <a:prstGeom prst="rect">
            <a:avLst/>
          </a:prstGeom>
        </p:spPr>
        <p:txBody>
          <a:bodyPr lIns="128016" tIns="64008" rIns="128016" bIns="64008">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5600" dirty="0">
                <a:solidFill>
                  <a:schemeClr val="tx1">
                    <a:lumMod val="65000"/>
                    <a:lumOff val="35000"/>
                  </a:schemeClr>
                </a:solidFill>
                <a:latin typeface="Domine" panose="02040503040403060204" pitchFamily="18" charset="0"/>
              </a:rPr>
              <a:t>George AJ</a:t>
            </a:r>
            <a:r>
              <a:rPr lang="en-US" sz="5600" baseline="30000" dirty="0">
                <a:solidFill>
                  <a:schemeClr val="tx1">
                    <a:lumMod val="65000"/>
                    <a:lumOff val="35000"/>
                  </a:schemeClr>
                </a:solidFill>
                <a:latin typeface="Domine" panose="02040503040403060204" pitchFamily="18" charset="0"/>
              </a:rPr>
              <a:t>1</a:t>
            </a:r>
            <a:r>
              <a:rPr lang="en-US" sz="5600" dirty="0">
                <a:solidFill>
                  <a:schemeClr val="tx1">
                    <a:lumMod val="65000"/>
                    <a:lumOff val="35000"/>
                  </a:schemeClr>
                </a:solidFill>
                <a:latin typeface="Domine" panose="02040503040403060204" pitchFamily="18" charset="0"/>
              </a:rPr>
              <a:t>, McNulty EE</a:t>
            </a:r>
            <a:r>
              <a:rPr lang="en-US" sz="5600" baseline="30000" dirty="0">
                <a:solidFill>
                  <a:schemeClr val="tx1">
                    <a:lumMod val="65000"/>
                    <a:lumOff val="35000"/>
                  </a:schemeClr>
                </a:solidFill>
                <a:latin typeface="Domine" panose="02040503040403060204" pitchFamily="18" charset="0"/>
              </a:rPr>
              <a:t>1</a:t>
            </a:r>
            <a:r>
              <a:rPr lang="en-US" sz="5600" dirty="0">
                <a:solidFill>
                  <a:schemeClr val="tx1">
                    <a:lumMod val="65000"/>
                    <a:lumOff val="35000"/>
                  </a:schemeClr>
                </a:solidFill>
                <a:latin typeface="Domine" panose="02040503040403060204" pitchFamily="18" charset="0"/>
              </a:rPr>
              <a:t>, Nalls AV</a:t>
            </a:r>
            <a:r>
              <a:rPr lang="en-US" sz="5600" baseline="30000" dirty="0">
                <a:solidFill>
                  <a:schemeClr val="tx1">
                    <a:lumMod val="65000"/>
                    <a:lumOff val="35000"/>
                  </a:schemeClr>
                </a:solidFill>
                <a:latin typeface="Domine" panose="02040503040403060204" pitchFamily="18" charset="0"/>
              </a:rPr>
              <a:t>1</a:t>
            </a:r>
            <a:r>
              <a:rPr lang="en-US" sz="5600" dirty="0">
                <a:solidFill>
                  <a:schemeClr val="tx1">
                    <a:lumMod val="65000"/>
                    <a:lumOff val="35000"/>
                  </a:schemeClr>
                </a:solidFill>
                <a:latin typeface="Domine" panose="02040503040403060204" pitchFamily="18" charset="0"/>
              </a:rPr>
              <a:t>, Denkers ND</a:t>
            </a:r>
            <a:r>
              <a:rPr lang="en-US" sz="5600" baseline="30000" dirty="0">
                <a:solidFill>
                  <a:schemeClr val="tx1">
                    <a:lumMod val="65000"/>
                    <a:lumOff val="35000"/>
                  </a:schemeClr>
                </a:solidFill>
                <a:latin typeface="Domine" panose="02040503040403060204" pitchFamily="18" charset="0"/>
              </a:rPr>
              <a:t>1</a:t>
            </a:r>
            <a:r>
              <a:rPr lang="en-US" sz="5600" dirty="0">
                <a:solidFill>
                  <a:schemeClr val="tx1">
                    <a:lumMod val="65000"/>
                    <a:lumOff val="35000"/>
                  </a:schemeClr>
                </a:solidFill>
                <a:latin typeface="Domine" panose="02040503040403060204" pitchFamily="18" charset="0"/>
              </a:rPr>
              <a:t>, </a:t>
            </a:r>
            <a:r>
              <a:rPr lang="en-US" sz="5600" dirty="0" err="1">
                <a:solidFill>
                  <a:schemeClr val="tx1">
                    <a:lumMod val="65000"/>
                    <a:lumOff val="35000"/>
                  </a:schemeClr>
                </a:solidFill>
                <a:latin typeface="Domine" panose="02040503040403060204" pitchFamily="18" charset="0"/>
              </a:rPr>
              <a:t>Schaetzl</a:t>
            </a:r>
            <a:r>
              <a:rPr lang="en-US" sz="5600" dirty="0">
                <a:solidFill>
                  <a:schemeClr val="tx1">
                    <a:lumMod val="65000"/>
                    <a:lumOff val="35000"/>
                  </a:schemeClr>
                </a:solidFill>
                <a:latin typeface="Domine" panose="02040503040403060204" pitchFamily="18" charset="0"/>
              </a:rPr>
              <a:t> H</a:t>
            </a:r>
            <a:r>
              <a:rPr lang="en-US" sz="5600" baseline="30000" dirty="0">
                <a:solidFill>
                  <a:schemeClr val="tx1">
                    <a:lumMod val="65000"/>
                    <a:lumOff val="35000"/>
                  </a:schemeClr>
                </a:solidFill>
                <a:latin typeface="Domine" panose="02040503040403060204" pitchFamily="18" charset="0"/>
              </a:rPr>
              <a:t>2</a:t>
            </a:r>
            <a:r>
              <a:rPr lang="en-US" sz="5600" dirty="0">
                <a:solidFill>
                  <a:schemeClr val="tx1">
                    <a:lumMod val="65000"/>
                    <a:lumOff val="35000"/>
                  </a:schemeClr>
                </a:solidFill>
                <a:latin typeface="Domine" panose="02040503040403060204" pitchFamily="18" charset="0"/>
              </a:rPr>
              <a:t>, Holger W</a:t>
            </a:r>
            <a:r>
              <a:rPr lang="en-US" sz="5600" baseline="30000" dirty="0">
                <a:solidFill>
                  <a:schemeClr val="tx1">
                    <a:lumMod val="65000"/>
                    <a:lumOff val="35000"/>
                  </a:schemeClr>
                </a:solidFill>
                <a:latin typeface="Domine" panose="02040503040403060204" pitchFamily="18" charset="0"/>
              </a:rPr>
              <a:t>2</a:t>
            </a:r>
            <a:r>
              <a:rPr lang="en-US" sz="5600" dirty="0">
                <a:solidFill>
                  <a:schemeClr val="tx1">
                    <a:lumMod val="65000"/>
                    <a:lumOff val="35000"/>
                  </a:schemeClr>
                </a:solidFill>
                <a:latin typeface="Domine" panose="02040503040403060204" pitchFamily="18" charset="0"/>
              </a:rPr>
              <a:t>, Mathiason CK</a:t>
            </a:r>
            <a:r>
              <a:rPr lang="en-US" sz="5600" baseline="30000" dirty="0">
                <a:solidFill>
                  <a:schemeClr val="tx1">
                    <a:lumMod val="65000"/>
                    <a:lumOff val="35000"/>
                  </a:schemeClr>
                </a:solidFill>
                <a:latin typeface="Domine" panose="02040503040403060204" pitchFamily="18" charset="0"/>
              </a:rPr>
              <a:t>1</a:t>
            </a:r>
          </a:p>
          <a:p>
            <a:pPr algn="ctr"/>
            <a:r>
              <a:rPr lang="en-US" sz="5600" dirty="0">
                <a:solidFill>
                  <a:schemeClr val="tx1">
                    <a:lumMod val="65000"/>
                    <a:lumOff val="35000"/>
                  </a:schemeClr>
                </a:solidFill>
                <a:latin typeface="Domine" panose="02040503040403060204" pitchFamily="18" charset="0"/>
              </a:rPr>
              <a:t> </a:t>
            </a:r>
            <a:r>
              <a:rPr lang="en-US" sz="2800" baseline="30000" dirty="0">
                <a:solidFill>
                  <a:schemeClr val="tx1">
                    <a:lumMod val="65000"/>
                    <a:lumOff val="35000"/>
                  </a:schemeClr>
                </a:solidFill>
                <a:latin typeface="Domine" panose="02040503040403060204" pitchFamily="18" charset="0"/>
              </a:rPr>
              <a:t>1</a:t>
            </a:r>
            <a:r>
              <a:rPr lang="en-US" sz="2800" dirty="0">
                <a:solidFill>
                  <a:schemeClr val="tx1">
                    <a:lumMod val="65000"/>
                    <a:lumOff val="35000"/>
                  </a:schemeClr>
                </a:solidFill>
                <a:latin typeface="Domine" panose="02040503040403060204" pitchFamily="18" charset="0"/>
              </a:rPr>
              <a:t>Colorado State University, Fort Collins, CO, USA  </a:t>
            </a:r>
            <a:r>
              <a:rPr lang="en-US" sz="2800" baseline="30000" dirty="0">
                <a:solidFill>
                  <a:schemeClr val="tx1">
                    <a:lumMod val="65000"/>
                    <a:lumOff val="35000"/>
                  </a:schemeClr>
                </a:solidFill>
                <a:latin typeface="Domine" panose="02040503040403060204" pitchFamily="18" charset="0"/>
              </a:rPr>
              <a:t>2</a:t>
            </a:r>
            <a:r>
              <a:rPr lang="en-US" sz="2800" dirty="0">
                <a:solidFill>
                  <a:schemeClr val="tx1">
                    <a:lumMod val="65000"/>
                    <a:lumOff val="35000"/>
                  </a:schemeClr>
                </a:solidFill>
                <a:latin typeface="Domine" panose="02040503040403060204" pitchFamily="18" charset="0"/>
              </a:rPr>
              <a:t>University of Calgary, Calgary, Alberta, Canada  </a:t>
            </a:r>
            <a:r>
              <a:rPr lang="en-US" sz="2800" baseline="30000" dirty="0">
                <a:solidFill>
                  <a:schemeClr val="tx1">
                    <a:lumMod val="65000"/>
                    <a:lumOff val="35000"/>
                  </a:schemeClr>
                </a:solidFill>
                <a:latin typeface="Domine" panose="02040503040403060204" pitchFamily="18" charset="0"/>
              </a:rPr>
              <a:t>3</a:t>
            </a:r>
            <a:r>
              <a:rPr lang="en-US" sz="2800" dirty="0">
                <a:solidFill>
                  <a:schemeClr val="tx1">
                    <a:lumMod val="65000"/>
                    <a:lumOff val="35000"/>
                  </a:schemeClr>
                </a:solidFill>
                <a:latin typeface="Domine" panose="02040503040403060204" pitchFamily="18" charset="0"/>
              </a:rPr>
              <a:t>University of Alberta, Edmonton, Alberta, Canada </a:t>
            </a:r>
          </a:p>
        </p:txBody>
      </p:sp>
      <p:sp>
        <p:nvSpPr>
          <p:cNvPr id="39" name="Rectangle: Rounded Corners 38"/>
          <p:cNvSpPr/>
          <p:nvPr/>
        </p:nvSpPr>
        <p:spPr>
          <a:xfrm>
            <a:off x="712119" y="6668420"/>
            <a:ext cx="23966260" cy="10148567"/>
          </a:xfrm>
          <a:prstGeom prst="roundRect">
            <a:avLst>
              <a:gd name="adj" fmla="val 1711"/>
            </a:avLst>
          </a:prstGeom>
          <a:solidFill>
            <a:srgbClr val="BCE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46" name="TextBox 45"/>
          <p:cNvSpPr txBox="1"/>
          <p:nvPr/>
        </p:nvSpPr>
        <p:spPr>
          <a:xfrm>
            <a:off x="1185667" y="7783419"/>
            <a:ext cx="13004874" cy="2554545"/>
          </a:xfrm>
          <a:prstGeom prst="rect">
            <a:avLst/>
          </a:prstGeom>
          <a:noFill/>
        </p:spPr>
        <p:txBody>
          <a:bodyPr wrap="square" rtlCol="0">
            <a:spAutoFit/>
          </a:bodyPr>
          <a:lstStyle>
            <a:defPPr>
              <a:defRPr kern="1200"/>
            </a:defPPr>
          </a:lstStyle>
          <a:p>
            <a:pPr marL="342900" indent="-342900" algn="just">
              <a:buFontTx/>
              <a:buChar char="-"/>
            </a:pP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Chronic Wasting Disease (CWD) is the fatal neurodegenerative disease of deer, elk and moose caused by the accumulation of misfolded prion protein (</a:t>
            </a:r>
            <a:r>
              <a:rPr lang="en-US" sz="32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PrP</a:t>
            </a:r>
            <a:r>
              <a:rPr lang="en-US" sz="3200" baseline="300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a:t>
            </a: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a:t>
            </a:r>
          </a:p>
          <a:p>
            <a:pPr marL="342900" indent="-342900" algn="just">
              <a:buFontTx/>
              <a:buChar char="-"/>
            </a:pP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In its misfolded state (</a:t>
            </a:r>
            <a:r>
              <a:rPr lang="en-US" sz="32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PrP</a:t>
            </a:r>
            <a:r>
              <a:rPr lang="en-US" sz="3200" baseline="300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CWD</a:t>
            </a: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a high concentration of beta sheets are present, which form amyloid fibrils. </a:t>
            </a:r>
          </a:p>
        </p:txBody>
      </p:sp>
      <p:sp>
        <p:nvSpPr>
          <p:cNvPr id="47" name="TextBox 46"/>
          <p:cNvSpPr txBox="1"/>
          <p:nvPr/>
        </p:nvSpPr>
        <p:spPr>
          <a:xfrm>
            <a:off x="712119" y="6896991"/>
            <a:ext cx="23911276" cy="707886"/>
          </a:xfrm>
          <a:prstGeom prst="rect">
            <a:avLst/>
          </a:prstGeom>
          <a:noFill/>
        </p:spPr>
        <p:txBody>
          <a:bodyPr wrap="square" rtlCol="0">
            <a:spAutoFit/>
          </a:bodyPr>
          <a:lstStyle>
            <a:defPPr>
              <a:defRPr kern="1200"/>
            </a:defPPr>
          </a:lstStyle>
          <a:p>
            <a:pPr algn="ctr"/>
            <a:r>
              <a:rPr lang="en-US" sz="4000" b="1" dirty="0">
                <a:solidFill>
                  <a:schemeClr val="tx1">
                    <a:lumMod val="75000"/>
                    <a:lumOff val="25000"/>
                  </a:schemeClr>
                </a:solidFill>
                <a:latin typeface="Montserrat Extra Bold" panose="00000900000000000000" pitchFamily="50" charset="0"/>
              </a:rPr>
              <a:t>Introduction </a:t>
            </a:r>
          </a:p>
        </p:txBody>
      </p:sp>
      <p:sp>
        <p:nvSpPr>
          <p:cNvPr id="86" name="TextBox 85">
            <a:extLst>
              <a:ext uri="{FF2B5EF4-FFF2-40B4-BE49-F238E27FC236}">
                <a16:creationId xmlns:a16="http://schemas.microsoft.com/office/drawing/2014/main" id="{9B320F11-3F85-4920-92E0-15D89C7AF4D2}"/>
              </a:ext>
            </a:extLst>
          </p:cNvPr>
          <p:cNvSpPr txBox="1"/>
          <p:nvPr/>
        </p:nvSpPr>
        <p:spPr>
          <a:xfrm>
            <a:off x="1027227" y="22332317"/>
            <a:ext cx="9286092" cy="892552"/>
          </a:xfrm>
          <a:prstGeom prst="rect">
            <a:avLst/>
          </a:prstGeom>
          <a:noFill/>
        </p:spPr>
        <p:txBody>
          <a:bodyPr wrap="square" rtlCol="0">
            <a:spAutoFit/>
          </a:bodyPr>
          <a:lstStyle>
            <a:defPPr>
              <a:defRPr kern="1200"/>
            </a:defPPr>
          </a:lstStyle>
          <a:p>
            <a:pPr algn="just"/>
            <a:endParaRPr lang="en-US" sz="28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91" name="TextBox 90">
            <a:extLst>
              <a:ext uri="{FF2B5EF4-FFF2-40B4-BE49-F238E27FC236}">
                <a16:creationId xmlns:a16="http://schemas.microsoft.com/office/drawing/2014/main" id="{15232698-55E6-4C6D-9947-A1F5F1CCE1E0}"/>
              </a:ext>
            </a:extLst>
          </p:cNvPr>
          <p:cNvSpPr txBox="1"/>
          <p:nvPr/>
        </p:nvSpPr>
        <p:spPr>
          <a:xfrm>
            <a:off x="712119" y="17279193"/>
            <a:ext cx="23911276" cy="707886"/>
          </a:xfrm>
          <a:prstGeom prst="rect">
            <a:avLst/>
          </a:prstGeom>
          <a:noFill/>
        </p:spPr>
        <p:txBody>
          <a:bodyPr wrap="square" rtlCol="0">
            <a:spAutoFit/>
          </a:bodyPr>
          <a:lstStyle>
            <a:defPPr>
              <a:defRPr kern="1200"/>
            </a:defPPr>
          </a:lstStyle>
          <a:p>
            <a:pPr algn="ctr"/>
            <a:r>
              <a:rPr lang="en-US" sz="4000" b="1" dirty="0">
                <a:solidFill>
                  <a:schemeClr val="tx1">
                    <a:lumMod val="75000"/>
                    <a:lumOff val="25000"/>
                  </a:schemeClr>
                </a:solidFill>
                <a:latin typeface="Montserrat Extra Bold" panose="00000900000000000000" pitchFamily="50" charset="0"/>
              </a:rPr>
              <a:t>Methods</a:t>
            </a:r>
            <a:endParaRPr lang="en-US" sz="3600" b="1" dirty="0">
              <a:solidFill>
                <a:schemeClr val="tx1">
                  <a:lumMod val="75000"/>
                  <a:lumOff val="25000"/>
                </a:schemeClr>
              </a:solidFill>
              <a:latin typeface="Montserrat Extra Bold" panose="00000900000000000000" pitchFamily="50" charset="0"/>
            </a:endParaRPr>
          </a:p>
        </p:txBody>
      </p:sp>
      <p:sp>
        <p:nvSpPr>
          <p:cNvPr id="41" name="Rectangle: Rounded Corners 40"/>
          <p:cNvSpPr/>
          <p:nvPr/>
        </p:nvSpPr>
        <p:spPr>
          <a:xfrm>
            <a:off x="25134524" y="6668420"/>
            <a:ext cx="18082138" cy="17898816"/>
          </a:xfrm>
          <a:prstGeom prst="roundRect">
            <a:avLst>
              <a:gd name="adj" fmla="val 193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p>
        </p:txBody>
      </p:sp>
      <p:sp>
        <p:nvSpPr>
          <p:cNvPr id="93" name="TextBox 92">
            <a:extLst>
              <a:ext uri="{FF2B5EF4-FFF2-40B4-BE49-F238E27FC236}">
                <a16:creationId xmlns:a16="http://schemas.microsoft.com/office/drawing/2014/main" id="{7381E656-1550-4678-91D6-50348E24F942}"/>
              </a:ext>
            </a:extLst>
          </p:cNvPr>
          <p:cNvSpPr txBox="1"/>
          <p:nvPr/>
        </p:nvSpPr>
        <p:spPr>
          <a:xfrm>
            <a:off x="25206000" y="6877616"/>
            <a:ext cx="17973081" cy="707886"/>
          </a:xfrm>
          <a:prstGeom prst="rect">
            <a:avLst/>
          </a:prstGeom>
          <a:noFill/>
        </p:spPr>
        <p:txBody>
          <a:bodyPr wrap="square" rtlCol="0">
            <a:spAutoFit/>
          </a:bodyPr>
          <a:lstStyle>
            <a:defPPr>
              <a:defRPr kern="1200"/>
            </a:defPPr>
          </a:lstStyle>
          <a:p>
            <a:pPr algn="ctr"/>
            <a:r>
              <a:rPr lang="en-US" sz="4000" b="1" dirty="0">
                <a:solidFill>
                  <a:schemeClr val="tx1">
                    <a:lumMod val="75000"/>
                    <a:lumOff val="25000"/>
                  </a:schemeClr>
                </a:solidFill>
                <a:latin typeface="Montserrat Extra Bold" panose="00000900000000000000" pitchFamily="50" charset="0"/>
              </a:rPr>
              <a:t>Results</a:t>
            </a:r>
          </a:p>
        </p:txBody>
      </p:sp>
      <p:sp>
        <p:nvSpPr>
          <p:cNvPr id="4" name="TextBox 3">
            <a:extLst>
              <a:ext uri="{FF2B5EF4-FFF2-40B4-BE49-F238E27FC236}">
                <a16:creationId xmlns:a16="http://schemas.microsoft.com/office/drawing/2014/main" id="{AE397852-1FC4-7E48-BA96-4CF2E2E647E4}"/>
              </a:ext>
            </a:extLst>
          </p:cNvPr>
          <p:cNvSpPr txBox="1"/>
          <p:nvPr/>
        </p:nvSpPr>
        <p:spPr>
          <a:xfrm>
            <a:off x="1160381" y="24505757"/>
            <a:ext cx="23198981" cy="7971413"/>
          </a:xfrm>
          <a:prstGeom prst="rect">
            <a:avLst/>
          </a:prstGeom>
          <a:noFill/>
        </p:spPr>
        <p:txBody>
          <a:bodyPr wrap="square" rtlCol="0">
            <a:spAutoFit/>
          </a:bodyPr>
          <a:lstStyle/>
          <a:p>
            <a:pPr algn="just"/>
            <a:endPar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457200" indent="-457200" algn="just">
              <a:buFontTx/>
              <a:buChar char="-"/>
            </a:pP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The misfolded prions are extracted in higher quantities using iron oxide beads (IOB), which strongly attract the prions when added to the samples. </a:t>
            </a:r>
          </a:p>
          <a:p>
            <a:pPr marL="457200" indent="-457200" algn="just">
              <a:buFontTx/>
              <a:buChar char="-"/>
            </a:pP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RT-</a:t>
            </a:r>
            <a:r>
              <a:rPr lang="en-US" sz="32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QuIC</a:t>
            </a: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can then be run on the IOB samples to determine the rate of amyloid formation. The samples are combined with recombinant PrP (</a:t>
            </a:r>
            <a:r>
              <a:rPr lang="en-US" sz="32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rPRP</a:t>
            </a: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which acts as a template for amyloid formation, and Thioflavin T (</a:t>
            </a:r>
            <a:r>
              <a:rPr lang="en-US" sz="32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ThT</a:t>
            </a: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which produces detectable fluorescence when interacting with amyloid fibrils. </a:t>
            </a:r>
          </a:p>
          <a:p>
            <a:pPr marL="457200" indent="-457200" algn="just">
              <a:buFontTx/>
              <a:buChar char="-"/>
            </a:pPr>
            <a:endPar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457200" indent="-457200" algn="just">
              <a:buFontTx/>
              <a:buChar char="-"/>
            </a:pPr>
            <a:endPar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457200" indent="-457200" algn="just">
              <a:buFontTx/>
              <a:buChar char="-"/>
            </a:pPr>
            <a:endPar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457200" indent="-457200" algn="just">
              <a:buFontTx/>
              <a:buChar char="-"/>
            </a:pPr>
            <a:endPar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457200" indent="-457200" algn="just">
              <a:buFontTx/>
              <a:buChar char="-"/>
            </a:pPr>
            <a:endPar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algn="just"/>
            <a:endPar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algn="just"/>
            <a:endPar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algn="just"/>
            <a:endPar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algn="just"/>
            <a:endPar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457200" indent="-457200" algn="just">
              <a:buFontTx/>
              <a:buChar char="-"/>
            </a:pP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The increased concentration of extracted prions allows smaller amounts of </a:t>
            </a:r>
            <a:r>
              <a:rPr lang="en-US" sz="32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PrP</a:t>
            </a:r>
            <a:r>
              <a:rPr lang="en-US" sz="3200" baseline="300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CWD</a:t>
            </a: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in the samples to be detected.</a:t>
            </a:r>
          </a:p>
        </p:txBody>
      </p:sp>
      <p:sp>
        <p:nvSpPr>
          <p:cNvPr id="10" name="TextBox 9">
            <a:extLst>
              <a:ext uri="{FF2B5EF4-FFF2-40B4-BE49-F238E27FC236}">
                <a16:creationId xmlns:a16="http://schemas.microsoft.com/office/drawing/2014/main" id="{BD9FD742-5155-5421-6DBF-E0BDDBD93C4D}"/>
              </a:ext>
            </a:extLst>
          </p:cNvPr>
          <p:cNvSpPr txBox="1"/>
          <p:nvPr/>
        </p:nvSpPr>
        <p:spPr>
          <a:xfrm>
            <a:off x="1371600" y="18193360"/>
            <a:ext cx="22794686" cy="2062103"/>
          </a:xfrm>
          <a:prstGeom prst="rect">
            <a:avLst/>
          </a:prstGeom>
          <a:noFill/>
        </p:spPr>
        <p:txBody>
          <a:bodyPr wrap="square" rtlCol="0">
            <a:spAutoFit/>
          </a:bodyPr>
          <a:lstStyle/>
          <a:p>
            <a:pPr marL="457200" indent="-457200" algn="just">
              <a:buFontTx/>
              <a:buChar char="-"/>
            </a:pP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The LIQ method first breaks down the phospholipid bilayer of the extracted buffy coat cells using lipases. As the samples are heated and incubated, the prions located in the bilayer are released.</a:t>
            </a:r>
          </a:p>
          <a:p>
            <a:pPr marL="457200" indent="-457200" algn="just">
              <a:buFontTx/>
              <a:buChar char="-"/>
            </a:pPr>
            <a:endPar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457200" indent="-457200" algn="just">
              <a:buFontTx/>
              <a:buChar char="-"/>
            </a:pPr>
            <a:endPar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pic>
        <p:nvPicPr>
          <p:cNvPr id="15" name="Picture 14" descr="A diagram of a graph&#10;&#10;AI-generated content may be incorrect.">
            <a:extLst>
              <a:ext uri="{FF2B5EF4-FFF2-40B4-BE49-F238E27FC236}">
                <a16:creationId xmlns:a16="http://schemas.microsoft.com/office/drawing/2014/main" id="{9A7B42B1-233D-7CA1-D7DF-E82ED5CFA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7837" y="16517214"/>
            <a:ext cx="11984176" cy="7328303"/>
          </a:xfrm>
          <a:prstGeom prst="rect">
            <a:avLst/>
          </a:prstGeom>
        </p:spPr>
      </p:pic>
      <p:pic>
        <p:nvPicPr>
          <p:cNvPr id="17" name="Picture 16" descr="A graph of different numbers and points&#10;&#10;AI-generated content may be incorrect.">
            <a:extLst>
              <a:ext uri="{FF2B5EF4-FFF2-40B4-BE49-F238E27FC236}">
                <a16:creationId xmlns:a16="http://schemas.microsoft.com/office/drawing/2014/main" id="{D2E321F6-CDA3-D89A-36B3-EBB18FA60CF3}"/>
              </a:ext>
            </a:extLst>
          </p:cNvPr>
          <p:cNvPicPr>
            <a:picLocks noChangeAspect="1"/>
          </p:cNvPicPr>
          <p:nvPr/>
        </p:nvPicPr>
        <p:blipFill>
          <a:blip r:embed="rId3">
            <a:extLst>
              <a:ext uri="{28A0092B-C50C-407E-A947-70E740481C1C}">
                <a14:useLocalDpi xmlns:a14="http://schemas.microsoft.com/office/drawing/2010/main" val="0"/>
              </a:ext>
            </a:extLst>
          </a:blip>
          <a:srcRect t="1389" b="2420"/>
          <a:stretch/>
        </p:blipFill>
        <p:spPr>
          <a:xfrm>
            <a:off x="25749056" y="7715201"/>
            <a:ext cx="11984176" cy="8312784"/>
          </a:xfrm>
          <a:prstGeom prst="rect">
            <a:avLst/>
          </a:prstGeom>
        </p:spPr>
      </p:pic>
      <p:pic>
        <p:nvPicPr>
          <p:cNvPr id="21" name="Picture 20" descr="A screenshot of a computer&#10;&#10;AI-generated content may be incorrect.">
            <a:extLst>
              <a:ext uri="{FF2B5EF4-FFF2-40B4-BE49-F238E27FC236}">
                <a16:creationId xmlns:a16="http://schemas.microsoft.com/office/drawing/2014/main" id="{CBDA9DB4-BD85-6B26-CBBB-D2B24258644D}"/>
              </a:ext>
            </a:extLst>
          </p:cNvPr>
          <p:cNvPicPr>
            <a:picLocks noChangeAspect="1"/>
          </p:cNvPicPr>
          <p:nvPr/>
        </p:nvPicPr>
        <p:blipFill>
          <a:blip r:embed="rId4">
            <a:extLst>
              <a:ext uri="{28A0092B-C50C-407E-A947-70E740481C1C}">
                <a14:useLocalDpi xmlns:a14="http://schemas.microsoft.com/office/drawing/2010/main" val="0"/>
              </a:ext>
            </a:extLst>
          </a:blip>
          <a:srcRect t="15531" r="2805" b="50403"/>
          <a:stretch/>
        </p:blipFill>
        <p:spPr>
          <a:xfrm>
            <a:off x="712120" y="19240363"/>
            <a:ext cx="23966260" cy="5702762"/>
          </a:xfrm>
          <a:prstGeom prst="rect">
            <a:avLst/>
          </a:prstGeom>
        </p:spPr>
      </p:pic>
      <p:sp>
        <p:nvSpPr>
          <p:cNvPr id="25" name="TextBox 24">
            <a:extLst>
              <a:ext uri="{FF2B5EF4-FFF2-40B4-BE49-F238E27FC236}">
                <a16:creationId xmlns:a16="http://schemas.microsoft.com/office/drawing/2014/main" id="{0E773423-0CCB-17D1-0F6F-C88E28F8E1B0}"/>
              </a:ext>
            </a:extLst>
          </p:cNvPr>
          <p:cNvSpPr txBox="1"/>
          <p:nvPr/>
        </p:nvSpPr>
        <p:spPr>
          <a:xfrm>
            <a:off x="18006712" y="31108537"/>
            <a:ext cx="3903983" cy="369332"/>
          </a:xfrm>
          <a:prstGeom prst="rect">
            <a:avLst/>
          </a:prstGeom>
          <a:noFill/>
        </p:spPr>
        <p:txBody>
          <a:bodyPr wrap="square" rtlCol="0">
            <a:spAutoFit/>
          </a:bodyPr>
          <a:lstStyle/>
          <a:p>
            <a:r>
              <a:rPr lang="en-US" sz="1800" dirty="0">
                <a:solidFill>
                  <a:schemeClr val="tx1">
                    <a:lumMod val="50000"/>
                    <a:lumOff val="50000"/>
                  </a:schemeClr>
                </a:solidFill>
                <a:latin typeface="Domine" panose="020B0604020202020204" charset="0"/>
              </a:rPr>
              <a:t>Run RT-</a:t>
            </a:r>
            <a:r>
              <a:rPr lang="en-US" sz="1800" dirty="0" err="1">
                <a:solidFill>
                  <a:schemeClr val="tx1">
                    <a:lumMod val="50000"/>
                    <a:lumOff val="50000"/>
                  </a:schemeClr>
                </a:solidFill>
                <a:latin typeface="Domine" panose="020B0604020202020204" charset="0"/>
              </a:rPr>
              <a:t>QuIC</a:t>
            </a:r>
            <a:r>
              <a:rPr lang="en-US" sz="1800" dirty="0">
                <a:solidFill>
                  <a:schemeClr val="tx1">
                    <a:lumMod val="50000"/>
                    <a:lumOff val="50000"/>
                  </a:schemeClr>
                </a:solidFill>
                <a:latin typeface="Domine" panose="020B0604020202020204" charset="0"/>
              </a:rPr>
              <a:t> for 65 hours at 55˚ C</a:t>
            </a:r>
          </a:p>
        </p:txBody>
      </p:sp>
      <p:sp>
        <p:nvSpPr>
          <p:cNvPr id="26" name="TextBox 25">
            <a:extLst>
              <a:ext uri="{FF2B5EF4-FFF2-40B4-BE49-F238E27FC236}">
                <a16:creationId xmlns:a16="http://schemas.microsoft.com/office/drawing/2014/main" id="{F844FEB5-3E83-89EC-E41C-60A235EAA45F}"/>
              </a:ext>
            </a:extLst>
          </p:cNvPr>
          <p:cNvSpPr txBox="1"/>
          <p:nvPr/>
        </p:nvSpPr>
        <p:spPr>
          <a:xfrm>
            <a:off x="7048777" y="24154987"/>
            <a:ext cx="3059480" cy="646331"/>
          </a:xfrm>
          <a:prstGeom prst="rect">
            <a:avLst/>
          </a:prstGeom>
          <a:noFill/>
        </p:spPr>
        <p:txBody>
          <a:bodyPr wrap="square" rtlCol="0">
            <a:spAutoFit/>
          </a:bodyPr>
          <a:lstStyle/>
          <a:p>
            <a:pPr algn="just"/>
            <a:r>
              <a:rPr lang="en-US" sz="1800" dirty="0">
                <a:solidFill>
                  <a:schemeClr val="tx1">
                    <a:lumMod val="50000"/>
                    <a:lumOff val="50000"/>
                  </a:schemeClr>
                </a:solidFill>
                <a:latin typeface="Domine" panose="020B0604020202020204" charset="0"/>
              </a:rPr>
              <a:t>Incubate in thermomixer for 1 hour at 37˚ C </a:t>
            </a:r>
          </a:p>
        </p:txBody>
      </p:sp>
      <p:sp>
        <p:nvSpPr>
          <p:cNvPr id="27" name="TextBox 26">
            <a:extLst>
              <a:ext uri="{FF2B5EF4-FFF2-40B4-BE49-F238E27FC236}">
                <a16:creationId xmlns:a16="http://schemas.microsoft.com/office/drawing/2014/main" id="{6589D130-2AF4-EA62-E50A-20E0407336E9}"/>
              </a:ext>
            </a:extLst>
          </p:cNvPr>
          <p:cNvSpPr txBox="1"/>
          <p:nvPr/>
        </p:nvSpPr>
        <p:spPr>
          <a:xfrm>
            <a:off x="15415337" y="24154987"/>
            <a:ext cx="3118595" cy="646331"/>
          </a:xfrm>
          <a:prstGeom prst="rect">
            <a:avLst/>
          </a:prstGeom>
          <a:noFill/>
        </p:spPr>
        <p:txBody>
          <a:bodyPr wrap="square" rtlCol="0">
            <a:spAutoFit/>
          </a:bodyPr>
          <a:lstStyle/>
          <a:p>
            <a:pPr algn="just"/>
            <a:r>
              <a:rPr lang="en-US" sz="1800" dirty="0">
                <a:solidFill>
                  <a:schemeClr val="tx1">
                    <a:lumMod val="50000"/>
                    <a:lumOff val="50000"/>
                  </a:schemeClr>
                </a:solidFill>
                <a:latin typeface="Domine" panose="020B0604020202020204" charset="0"/>
              </a:rPr>
              <a:t>Place samples in end-over-end rocker for 1 hour </a:t>
            </a:r>
          </a:p>
        </p:txBody>
      </p:sp>
      <p:sp>
        <p:nvSpPr>
          <p:cNvPr id="28" name="TextBox 27">
            <a:extLst>
              <a:ext uri="{FF2B5EF4-FFF2-40B4-BE49-F238E27FC236}">
                <a16:creationId xmlns:a16="http://schemas.microsoft.com/office/drawing/2014/main" id="{80F241BF-DD57-C96C-A31D-A4B156CE701E}"/>
              </a:ext>
            </a:extLst>
          </p:cNvPr>
          <p:cNvSpPr txBox="1"/>
          <p:nvPr/>
        </p:nvSpPr>
        <p:spPr>
          <a:xfrm>
            <a:off x="3584973" y="23801434"/>
            <a:ext cx="2151712" cy="923330"/>
          </a:xfrm>
          <a:prstGeom prst="rect">
            <a:avLst/>
          </a:prstGeom>
          <a:noFill/>
        </p:spPr>
        <p:txBody>
          <a:bodyPr wrap="square" rtlCol="0">
            <a:spAutoFit/>
          </a:bodyPr>
          <a:lstStyle/>
          <a:p>
            <a:pPr algn="just"/>
            <a:r>
              <a:rPr lang="en-US" sz="1800" dirty="0">
                <a:solidFill>
                  <a:schemeClr val="tx1">
                    <a:lumMod val="50000"/>
                    <a:lumOff val="50000"/>
                  </a:schemeClr>
                </a:solidFill>
                <a:latin typeface="Domine" panose="020B0604020202020204" charset="0"/>
              </a:rPr>
              <a:t>Add lipases to buffy coat sample prepared in PBS</a:t>
            </a:r>
          </a:p>
        </p:txBody>
      </p:sp>
      <p:sp>
        <p:nvSpPr>
          <p:cNvPr id="29" name="TextBox 28">
            <a:extLst>
              <a:ext uri="{FF2B5EF4-FFF2-40B4-BE49-F238E27FC236}">
                <a16:creationId xmlns:a16="http://schemas.microsoft.com/office/drawing/2014/main" id="{CCF67503-5220-7332-F7FB-71B8C8830F46}"/>
              </a:ext>
            </a:extLst>
          </p:cNvPr>
          <p:cNvSpPr txBox="1"/>
          <p:nvPr/>
        </p:nvSpPr>
        <p:spPr>
          <a:xfrm>
            <a:off x="11993784" y="23803641"/>
            <a:ext cx="1979899" cy="923330"/>
          </a:xfrm>
          <a:prstGeom prst="rect">
            <a:avLst/>
          </a:prstGeom>
          <a:noFill/>
        </p:spPr>
        <p:txBody>
          <a:bodyPr wrap="square" rtlCol="0">
            <a:spAutoFit/>
          </a:bodyPr>
          <a:lstStyle/>
          <a:p>
            <a:pPr algn="just"/>
            <a:r>
              <a:rPr lang="en-US" sz="1800" dirty="0">
                <a:solidFill>
                  <a:schemeClr val="tx1">
                    <a:lumMod val="50000"/>
                    <a:lumOff val="50000"/>
                  </a:schemeClr>
                </a:solidFill>
                <a:latin typeface="Domine" panose="020B0604020202020204" charset="0"/>
              </a:rPr>
              <a:t>Add buffy coat solution to iron oxide beads</a:t>
            </a:r>
          </a:p>
        </p:txBody>
      </p:sp>
      <p:sp>
        <p:nvSpPr>
          <p:cNvPr id="30" name="TextBox 29">
            <a:extLst>
              <a:ext uri="{FF2B5EF4-FFF2-40B4-BE49-F238E27FC236}">
                <a16:creationId xmlns:a16="http://schemas.microsoft.com/office/drawing/2014/main" id="{2430A262-C447-821D-3693-8933C51C9153}"/>
              </a:ext>
            </a:extLst>
          </p:cNvPr>
          <p:cNvSpPr txBox="1"/>
          <p:nvPr/>
        </p:nvSpPr>
        <p:spPr>
          <a:xfrm>
            <a:off x="19586566" y="23877988"/>
            <a:ext cx="3288203" cy="923330"/>
          </a:xfrm>
          <a:prstGeom prst="rect">
            <a:avLst/>
          </a:prstGeom>
          <a:noFill/>
        </p:spPr>
        <p:txBody>
          <a:bodyPr wrap="square" rtlCol="0">
            <a:spAutoFit/>
          </a:bodyPr>
          <a:lstStyle/>
          <a:p>
            <a:pPr algn="just"/>
            <a:r>
              <a:rPr lang="en-US" sz="1800" dirty="0">
                <a:solidFill>
                  <a:schemeClr val="tx1">
                    <a:lumMod val="50000"/>
                    <a:lumOff val="50000"/>
                  </a:schemeClr>
                </a:solidFill>
                <a:latin typeface="Domine" panose="020B0604020202020204" charset="0"/>
              </a:rPr>
              <a:t>Separate iron oxide beads from solution with magnet and remove supernatant</a:t>
            </a:r>
          </a:p>
        </p:txBody>
      </p:sp>
      <p:pic>
        <p:nvPicPr>
          <p:cNvPr id="8" name="Picture 7" descr="A diagram of a cell&#10;&#10;AI-generated content may be incorrect.">
            <a:extLst>
              <a:ext uri="{FF2B5EF4-FFF2-40B4-BE49-F238E27FC236}">
                <a16:creationId xmlns:a16="http://schemas.microsoft.com/office/drawing/2014/main" id="{D668BDAC-9F25-5B73-1C72-694757292B8F}"/>
              </a:ext>
            </a:extLst>
          </p:cNvPr>
          <p:cNvPicPr>
            <a:picLocks noChangeAspect="1"/>
          </p:cNvPicPr>
          <p:nvPr/>
        </p:nvPicPr>
        <p:blipFill>
          <a:blip r:embed="rId5" cstate="print">
            <a:extLst>
              <a:ext uri="{28A0092B-C50C-407E-A947-70E740481C1C}">
                <a14:useLocalDpi xmlns:a14="http://schemas.microsoft.com/office/drawing/2010/main" val="0"/>
              </a:ext>
            </a:extLst>
          </a:blip>
          <a:srcRect t="40000" r="11448" b="12035"/>
          <a:stretch/>
        </p:blipFill>
        <p:spPr>
          <a:xfrm>
            <a:off x="14367462" y="7244863"/>
            <a:ext cx="9798824" cy="3393307"/>
          </a:xfrm>
          <a:prstGeom prst="rect">
            <a:avLst/>
          </a:prstGeom>
        </p:spPr>
      </p:pic>
      <p:sp>
        <p:nvSpPr>
          <p:cNvPr id="9" name="TextBox 8">
            <a:extLst>
              <a:ext uri="{FF2B5EF4-FFF2-40B4-BE49-F238E27FC236}">
                <a16:creationId xmlns:a16="http://schemas.microsoft.com/office/drawing/2014/main" id="{D71A977F-A357-DB2C-01DB-11266890720F}"/>
              </a:ext>
            </a:extLst>
          </p:cNvPr>
          <p:cNvSpPr txBox="1"/>
          <p:nvPr/>
        </p:nvSpPr>
        <p:spPr>
          <a:xfrm>
            <a:off x="15146039" y="10009969"/>
            <a:ext cx="1828596" cy="400110"/>
          </a:xfrm>
          <a:prstGeom prst="rect">
            <a:avLst/>
          </a:prstGeom>
          <a:noFill/>
        </p:spPr>
        <p:txBody>
          <a:bodyPr wrap="square" rtlCol="0">
            <a:spAutoFit/>
          </a:bodyPr>
          <a:lstStyle/>
          <a:p>
            <a:r>
              <a:rPr lang="en-US" sz="2000" dirty="0">
                <a:solidFill>
                  <a:schemeClr val="tx1">
                    <a:lumMod val="50000"/>
                    <a:lumOff val="50000"/>
                  </a:schemeClr>
                </a:solidFill>
                <a:latin typeface="Domine" panose="020B0604020202020204" charset="0"/>
              </a:rPr>
              <a:t>Native </a:t>
            </a:r>
            <a:r>
              <a:rPr lang="en-US" sz="2000" dirty="0" err="1">
                <a:solidFill>
                  <a:schemeClr val="tx1">
                    <a:lumMod val="50000"/>
                    <a:lumOff val="50000"/>
                  </a:schemeClr>
                </a:solidFill>
                <a:latin typeface="Domine" panose="020B0604020202020204" charset="0"/>
              </a:rPr>
              <a:t>PrP</a:t>
            </a:r>
            <a:r>
              <a:rPr lang="en-US" sz="2000" baseline="30000" dirty="0" err="1">
                <a:solidFill>
                  <a:schemeClr val="tx1">
                    <a:lumMod val="50000"/>
                    <a:lumOff val="50000"/>
                  </a:schemeClr>
                </a:solidFill>
                <a:latin typeface="Domine" panose="020B0604020202020204" charset="0"/>
              </a:rPr>
              <a:t>C</a:t>
            </a:r>
            <a:endParaRPr lang="en-US" sz="2000" dirty="0">
              <a:solidFill>
                <a:schemeClr val="tx1">
                  <a:lumMod val="50000"/>
                  <a:lumOff val="50000"/>
                </a:schemeClr>
              </a:solidFill>
              <a:latin typeface="Domine" panose="020B0604020202020204" charset="0"/>
            </a:endParaRPr>
          </a:p>
        </p:txBody>
      </p:sp>
      <p:sp>
        <p:nvSpPr>
          <p:cNvPr id="13" name="TextBox 12">
            <a:extLst>
              <a:ext uri="{FF2B5EF4-FFF2-40B4-BE49-F238E27FC236}">
                <a16:creationId xmlns:a16="http://schemas.microsoft.com/office/drawing/2014/main" id="{1D4DE38A-F67C-087E-3595-5CFB6432FEAC}"/>
              </a:ext>
            </a:extLst>
          </p:cNvPr>
          <p:cNvSpPr txBox="1"/>
          <p:nvPr/>
        </p:nvSpPr>
        <p:spPr>
          <a:xfrm>
            <a:off x="18760201" y="10009969"/>
            <a:ext cx="2397006" cy="400110"/>
          </a:xfrm>
          <a:prstGeom prst="rect">
            <a:avLst/>
          </a:prstGeom>
          <a:noFill/>
        </p:spPr>
        <p:txBody>
          <a:bodyPr wrap="square" rtlCol="0">
            <a:spAutoFit/>
          </a:bodyPr>
          <a:lstStyle/>
          <a:p>
            <a:pPr algn="just"/>
            <a:r>
              <a:rPr lang="en-US" sz="2000" dirty="0">
                <a:solidFill>
                  <a:schemeClr val="tx1">
                    <a:lumMod val="50000"/>
                    <a:lumOff val="50000"/>
                  </a:schemeClr>
                </a:solidFill>
                <a:latin typeface="Domine" panose="020B0604020202020204" charset="0"/>
              </a:rPr>
              <a:t>Misfolded </a:t>
            </a:r>
            <a:r>
              <a:rPr lang="en-US" sz="2000" dirty="0" err="1">
                <a:solidFill>
                  <a:schemeClr val="tx1">
                    <a:lumMod val="50000"/>
                    <a:lumOff val="50000"/>
                  </a:schemeClr>
                </a:solidFill>
                <a:latin typeface="Domine" panose="020B0604020202020204" charset="0"/>
              </a:rPr>
              <a:t>PrP</a:t>
            </a:r>
            <a:r>
              <a:rPr lang="en-US" sz="2000" baseline="30000" dirty="0" err="1">
                <a:solidFill>
                  <a:schemeClr val="tx1">
                    <a:lumMod val="50000"/>
                    <a:lumOff val="50000"/>
                  </a:schemeClr>
                </a:solidFill>
                <a:latin typeface="Domine" panose="020B0604020202020204" charset="0"/>
              </a:rPr>
              <a:t>CWD</a:t>
            </a:r>
            <a:endParaRPr lang="en-US" sz="2000" baseline="30000" dirty="0">
              <a:solidFill>
                <a:schemeClr val="tx1">
                  <a:lumMod val="50000"/>
                  <a:lumOff val="50000"/>
                </a:schemeClr>
              </a:solidFill>
              <a:latin typeface="Domine" panose="020B0604020202020204" charset="0"/>
            </a:endParaRPr>
          </a:p>
        </p:txBody>
      </p:sp>
      <p:sp>
        <p:nvSpPr>
          <p:cNvPr id="14" name="TextBox 13">
            <a:extLst>
              <a:ext uri="{FF2B5EF4-FFF2-40B4-BE49-F238E27FC236}">
                <a16:creationId xmlns:a16="http://schemas.microsoft.com/office/drawing/2014/main" id="{75B88B42-06EA-0A74-D873-B4CAFDF1C17F}"/>
              </a:ext>
            </a:extLst>
          </p:cNvPr>
          <p:cNvSpPr txBox="1"/>
          <p:nvPr/>
        </p:nvSpPr>
        <p:spPr>
          <a:xfrm>
            <a:off x="37987801" y="7947686"/>
            <a:ext cx="4974289" cy="7417415"/>
          </a:xfrm>
          <a:prstGeom prst="rect">
            <a:avLst/>
          </a:prstGeom>
          <a:noFill/>
        </p:spPr>
        <p:txBody>
          <a:bodyPr wrap="square" rtlCol="0">
            <a:spAutoFit/>
          </a:bodyPr>
          <a:lstStyle/>
          <a:p>
            <a:pPr algn="just"/>
            <a:r>
              <a:rPr lang="en-US" sz="2800" b="1" dirty="0">
                <a:solidFill>
                  <a:schemeClr val="tx1">
                    <a:lumMod val="50000"/>
                    <a:lumOff val="50000"/>
                  </a:schemeClr>
                </a:solidFill>
                <a:latin typeface="Domine" panose="020B0604020202020204" charset="0"/>
              </a:rPr>
              <a:t>Figure 1. RT-</a:t>
            </a:r>
            <a:r>
              <a:rPr lang="en-US" sz="2800" b="1" dirty="0" err="1">
                <a:solidFill>
                  <a:schemeClr val="tx1">
                    <a:lumMod val="50000"/>
                    <a:lumOff val="50000"/>
                  </a:schemeClr>
                </a:solidFill>
                <a:latin typeface="Domine" panose="020B0604020202020204" charset="0"/>
              </a:rPr>
              <a:t>QuIC</a:t>
            </a:r>
            <a:r>
              <a:rPr lang="en-US" sz="2800" b="1" dirty="0">
                <a:solidFill>
                  <a:schemeClr val="tx1">
                    <a:lumMod val="50000"/>
                    <a:lumOff val="50000"/>
                  </a:schemeClr>
                </a:solidFill>
                <a:latin typeface="Domine" panose="020B0604020202020204" charset="0"/>
              </a:rPr>
              <a:t> analysis of various buffy coat samples</a:t>
            </a:r>
            <a:r>
              <a:rPr lang="en-US" sz="2800" dirty="0">
                <a:solidFill>
                  <a:schemeClr val="tx1">
                    <a:lumMod val="50000"/>
                    <a:lumOff val="50000"/>
                  </a:schemeClr>
                </a:solidFill>
                <a:latin typeface="Domine" panose="020B0604020202020204" charset="0"/>
              </a:rPr>
              <a:t>. Two different lots of iron oxide beads were run to ensure that results would be repeatable and not dependent on the specific beads used. This assay shows significant rates of amyloid formation in four of the samples taken from different deer at different timepoints post-inoculation. Lower rates of amyloid formation are shown in both negative controls</a:t>
            </a:r>
          </a:p>
        </p:txBody>
      </p:sp>
      <p:sp>
        <p:nvSpPr>
          <p:cNvPr id="16" name="TextBox 15">
            <a:extLst>
              <a:ext uri="{FF2B5EF4-FFF2-40B4-BE49-F238E27FC236}">
                <a16:creationId xmlns:a16="http://schemas.microsoft.com/office/drawing/2014/main" id="{8826F96E-48F8-44C0-E0AB-BF9518C2D2FB}"/>
              </a:ext>
            </a:extLst>
          </p:cNvPr>
          <p:cNvSpPr txBox="1"/>
          <p:nvPr/>
        </p:nvSpPr>
        <p:spPr>
          <a:xfrm>
            <a:off x="37987801" y="16518194"/>
            <a:ext cx="4974289" cy="7848302"/>
          </a:xfrm>
          <a:prstGeom prst="rect">
            <a:avLst/>
          </a:prstGeom>
          <a:noFill/>
        </p:spPr>
        <p:txBody>
          <a:bodyPr wrap="square" rtlCol="0">
            <a:spAutoFit/>
          </a:bodyPr>
          <a:lstStyle/>
          <a:p>
            <a:pPr algn="just"/>
            <a:r>
              <a:rPr lang="en-US" sz="2800" b="1" dirty="0">
                <a:solidFill>
                  <a:schemeClr val="tx1">
                    <a:lumMod val="50000"/>
                    <a:lumOff val="50000"/>
                  </a:schemeClr>
                </a:solidFill>
                <a:latin typeface="Domine" panose="020B0604020202020204" charset="0"/>
              </a:rPr>
              <a:t>Figure 2. RT-</a:t>
            </a:r>
            <a:r>
              <a:rPr lang="en-US" sz="2800" b="1" dirty="0" err="1">
                <a:solidFill>
                  <a:schemeClr val="tx1">
                    <a:lumMod val="50000"/>
                    <a:lumOff val="50000"/>
                  </a:schemeClr>
                </a:solidFill>
                <a:latin typeface="Domine" panose="020B0604020202020204" charset="0"/>
              </a:rPr>
              <a:t>QuIC</a:t>
            </a:r>
            <a:r>
              <a:rPr lang="en-US" sz="2800" b="1" dirty="0">
                <a:solidFill>
                  <a:schemeClr val="tx1">
                    <a:lumMod val="50000"/>
                    <a:lumOff val="50000"/>
                  </a:schemeClr>
                </a:solidFill>
                <a:latin typeface="Domine" panose="020B0604020202020204" charset="0"/>
              </a:rPr>
              <a:t> analysis of buffy coat samples at different time points post- inoculation on multiple deer</a:t>
            </a:r>
            <a:r>
              <a:rPr lang="en-US" sz="2800" dirty="0">
                <a:solidFill>
                  <a:schemeClr val="tx1">
                    <a:lumMod val="50000"/>
                    <a:lumOff val="50000"/>
                  </a:schemeClr>
                </a:solidFill>
                <a:latin typeface="Domine" panose="020B0604020202020204" charset="0"/>
              </a:rPr>
              <a:t>. Three researchers prepared the same samples to ensure that results would be repeatable. This assay shows significant rates of amyloid formation in three of four positive samples, indicating that </a:t>
            </a:r>
            <a:r>
              <a:rPr lang="en-US" sz="2800" dirty="0" err="1">
                <a:solidFill>
                  <a:schemeClr val="tx1">
                    <a:lumMod val="50000"/>
                    <a:lumOff val="50000"/>
                  </a:schemeClr>
                </a:solidFill>
                <a:latin typeface="Domine" panose="020B0604020202020204" charset="0"/>
              </a:rPr>
              <a:t>PrP</a:t>
            </a:r>
            <a:r>
              <a:rPr lang="en-US" sz="2800" baseline="30000" dirty="0" err="1">
                <a:solidFill>
                  <a:schemeClr val="tx1">
                    <a:lumMod val="50000"/>
                    <a:lumOff val="50000"/>
                  </a:schemeClr>
                </a:solidFill>
                <a:latin typeface="Domine" panose="020B0604020202020204" charset="0"/>
              </a:rPr>
              <a:t>CWD</a:t>
            </a:r>
            <a:r>
              <a:rPr lang="en-US" sz="2800" dirty="0">
                <a:solidFill>
                  <a:schemeClr val="tx1">
                    <a:lumMod val="50000"/>
                    <a:lumOff val="50000"/>
                  </a:schemeClr>
                </a:solidFill>
                <a:latin typeface="Domine" panose="020B0604020202020204" charset="0"/>
              </a:rPr>
              <a:t> can be detected at any point after nine months post-inoculation. Lower rates of amyloid formation are shown in each of the negative controls.</a:t>
            </a:r>
          </a:p>
        </p:txBody>
      </p:sp>
      <p:sp>
        <p:nvSpPr>
          <p:cNvPr id="33" name="TextBox 32">
            <a:extLst>
              <a:ext uri="{FF2B5EF4-FFF2-40B4-BE49-F238E27FC236}">
                <a16:creationId xmlns:a16="http://schemas.microsoft.com/office/drawing/2014/main" id="{25574729-C1E1-DCBF-F000-88383FE7678B}"/>
              </a:ext>
            </a:extLst>
          </p:cNvPr>
          <p:cNvSpPr txBox="1"/>
          <p:nvPr/>
        </p:nvSpPr>
        <p:spPr>
          <a:xfrm>
            <a:off x="25206001" y="26271630"/>
            <a:ext cx="8674667" cy="6001643"/>
          </a:xfrm>
          <a:prstGeom prst="rect">
            <a:avLst/>
          </a:prstGeom>
          <a:noFill/>
        </p:spPr>
        <p:txBody>
          <a:bodyPr wrap="square">
            <a:spAutoFit/>
          </a:bodyPr>
          <a:lstStyle/>
          <a:p>
            <a:pPr marL="457200" indent="-457200" algn="just">
              <a:buFontTx/>
              <a:buChar char="-"/>
            </a:pP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Comparison between the two different lots of beads shows that both sets of IOB act similarly, but more plates need to be run.</a:t>
            </a:r>
          </a:p>
          <a:p>
            <a:pPr marL="342900" indent="-342900" algn="just">
              <a:buFontTx/>
              <a:buChar char="-"/>
            </a:pPr>
            <a:endPar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342900" indent="-342900" algn="just">
              <a:buFontTx/>
              <a:buChar char="-"/>
            </a:pP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The experimental design produces similar results when recreated by multiple different researchers. </a:t>
            </a:r>
          </a:p>
          <a:p>
            <a:pPr marL="342900" indent="-342900" algn="just">
              <a:buFontTx/>
              <a:buChar char="-"/>
            </a:pPr>
            <a:endPar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342900" indent="-342900" algn="just">
              <a:buFontTx/>
              <a:buChar char="-"/>
            </a:pP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Presence of </a:t>
            </a:r>
            <a:r>
              <a:rPr lang="en-US" sz="32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PrP</a:t>
            </a:r>
            <a:r>
              <a:rPr lang="en-US" sz="3200" baseline="300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CWD</a:t>
            </a:r>
            <a:r>
              <a:rPr lang="en-US"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can be detected at 9 months post inoculation using the LIQ assay</a:t>
            </a:r>
          </a:p>
        </p:txBody>
      </p:sp>
      <p:sp>
        <p:nvSpPr>
          <p:cNvPr id="38" name="TextBox 37">
            <a:extLst>
              <a:ext uri="{FF2B5EF4-FFF2-40B4-BE49-F238E27FC236}">
                <a16:creationId xmlns:a16="http://schemas.microsoft.com/office/drawing/2014/main" id="{F7AFA09C-2E0C-3FF0-52B7-C58670692EA1}"/>
              </a:ext>
            </a:extLst>
          </p:cNvPr>
          <p:cNvSpPr txBox="1"/>
          <p:nvPr/>
        </p:nvSpPr>
        <p:spPr>
          <a:xfrm>
            <a:off x="25206001" y="25195662"/>
            <a:ext cx="8999331" cy="734836"/>
          </a:xfrm>
          <a:prstGeom prst="rect">
            <a:avLst/>
          </a:prstGeom>
          <a:noFill/>
        </p:spPr>
        <p:txBody>
          <a:bodyPr wrap="square">
            <a:spAutoFit/>
          </a:bodyPr>
          <a:lstStyle/>
          <a:p>
            <a:pPr marL="0" marR="0" lvl="0" indent="0" algn="ctr" defTabSz="43880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lumMod val="75000"/>
                    <a:lumOff val="25000"/>
                  </a:schemeClr>
                </a:solidFill>
                <a:effectLst/>
                <a:uLnTx/>
                <a:uFillTx/>
                <a:latin typeface="Montserrat Extra Bold" panose="00000900000000000000" pitchFamily="50" charset="0"/>
                <a:cs typeface="Arial"/>
              </a:rPr>
              <a:t>Conclusions</a:t>
            </a:r>
          </a:p>
        </p:txBody>
      </p:sp>
      <p:pic>
        <p:nvPicPr>
          <p:cNvPr id="24" name="Picture 23" descr="A diagram of a computer&#10;&#10;AI-generated content may be incorrect.">
            <a:extLst>
              <a:ext uri="{FF2B5EF4-FFF2-40B4-BE49-F238E27FC236}">
                <a16:creationId xmlns:a16="http://schemas.microsoft.com/office/drawing/2014/main" id="{2CF4D910-129B-8C5F-B3EA-7910E119B489}"/>
              </a:ext>
            </a:extLst>
          </p:cNvPr>
          <p:cNvPicPr>
            <a:picLocks noChangeAspect="1"/>
          </p:cNvPicPr>
          <p:nvPr/>
        </p:nvPicPr>
        <p:blipFill>
          <a:blip r:embed="rId6">
            <a:extLst>
              <a:ext uri="{28A0092B-C50C-407E-A947-70E740481C1C}">
                <a14:useLocalDpi xmlns:a14="http://schemas.microsoft.com/office/drawing/2010/main" val="0"/>
              </a:ext>
            </a:extLst>
          </a:blip>
          <a:srcRect t="46334" b="22578"/>
          <a:stretch/>
        </p:blipFill>
        <p:spPr>
          <a:xfrm>
            <a:off x="2805569" y="27408037"/>
            <a:ext cx="19724375" cy="4292273"/>
          </a:xfrm>
          <a:prstGeom prst="rect">
            <a:avLst/>
          </a:prstGeom>
        </p:spPr>
      </p:pic>
      <p:sp>
        <p:nvSpPr>
          <p:cNvPr id="44" name="TextBox 43">
            <a:extLst>
              <a:ext uri="{FF2B5EF4-FFF2-40B4-BE49-F238E27FC236}">
                <a16:creationId xmlns:a16="http://schemas.microsoft.com/office/drawing/2014/main" id="{F677CA9C-2248-9EE2-78A9-B7C8B893FE85}"/>
              </a:ext>
            </a:extLst>
          </p:cNvPr>
          <p:cNvSpPr txBox="1"/>
          <p:nvPr/>
        </p:nvSpPr>
        <p:spPr>
          <a:xfrm>
            <a:off x="1178522" y="10556028"/>
            <a:ext cx="23180840" cy="6494085"/>
          </a:xfrm>
          <a:prstGeom prst="rect">
            <a:avLst/>
          </a:prstGeom>
          <a:noFill/>
        </p:spPr>
        <p:txBody>
          <a:bodyPr wrap="square" rtlCol="0">
            <a:spAutoFit/>
          </a:bodyPr>
          <a:lstStyle/>
          <a:p>
            <a:pPr marL="342900" marR="0" lvl="0" indent="-342900" algn="just" defTabSz="4388077"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chemeClr val="tx1">
                    <a:lumMod val="65000"/>
                    <a:lumOff val="35000"/>
                  </a:schemeClr>
                </a:solidFill>
                <a:effectLst/>
                <a:uLnTx/>
                <a:uFillTx/>
                <a:latin typeface="Domine" panose="02040503040403060204" pitchFamily="18" charset="0"/>
                <a:ea typeface="Open Sans" panose="020B0606030504020204" pitchFamily="34" charset="0"/>
                <a:cs typeface="Open Sans" panose="020B0606030504020204" pitchFamily="34" charset="0"/>
              </a:rPr>
              <a:t>Although infectious prions have been demonstrated in the blood of infected sheep, cattle, deer, and humans, in vitro detection of blood-borne prions has been hampered by low concentration and assay inhibitors. </a:t>
            </a:r>
          </a:p>
          <a:p>
            <a:pPr marL="342900" marR="0" lvl="0" indent="-342900" algn="just" defTabSz="4388077" rtl="0" eaLnBrk="1" fontAlgn="auto" latinLnBrk="0" hangingPunct="1">
              <a:lnSpc>
                <a:spcPct val="100000"/>
              </a:lnSpc>
              <a:spcBef>
                <a:spcPts val="0"/>
              </a:spcBef>
              <a:spcAft>
                <a:spcPts val="0"/>
              </a:spcAft>
              <a:buClrTx/>
              <a:buSzTx/>
              <a:buFontTx/>
              <a:buChar char="-"/>
              <a:tabLst/>
              <a:defRPr/>
            </a:pPr>
            <a:endParaRPr kumimoji="0" lang="en-US" sz="3200" b="0" i="0" u="none" strike="noStrike" kern="1200" cap="none" spc="0" normalizeH="0" baseline="0" noProof="0" dirty="0">
              <a:ln>
                <a:noFill/>
              </a:ln>
              <a:solidFill>
                <a:schemeClr val="tx1">
                  <a:lumMod val="65000"/>
                  <a:lumOff val="35000"/>
                </a:schemeClr>
              </a:solidFill>
              <a:effectLst/>
              <a:uLnTx/>
              <a:uFillTx/>
              <a:latin typeface="Domine" panose="02040503040403060204" pitchFamily="18" charset="0"/>
              <a:ea typeface="Open Sans" panose="020B0606030504020204" pitchFamily="34" charset="0"/>
              <a:cs typeface="Open Sans" panose="020B0606030504020204" pitchFamily="34" charset="0"/>
            </a:endParaRPr>
          </a:p>
          <a:p>
            <a:pPr marL="342900" marR="0" lvl="0" indent="-342900" algn="just" defTabSz="4388077"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chemeClr val="tx1">
                    <a:lumMod val="65000"/>
                    <a:lumOff val="35000"/>
                  </a:schemeClr>
                </a:solidFill>
                <a:effectLst/>
                <a:uLnTx/>
                <a:uFillTx/>
                <a:latin typeface="Domine" panose="02040503040403060204" pitchFamily="18" charset="0"/>
                <a:ea typeface="Open Sans" panose="020B0606030504020204" pitchFamily="34" charset="0"/>
                <a:cs typeface="Open Sans" panose="020B0606030504020204" pitchFamily="34" charset="0"/>
              </a:rPr>
              <a:t>Here we use our established modified prion amplification assay “lipase, iron-oxide bead, </a:t>
            </a:r>
            <a:r>
              <a:rPr kumimoji="0" lang="en-US" sz="3200" b="0" i="0" u="none" strike="noStrike" kern="1200" cap="none" spc="0" normalizeH="0" baseline="0" noProof="0" dirty="0" err="1">
                <a:ln>
                  <a:noFill/>
                </a:ln>
                <a:solidFill>
                  <a:schemeClr val="tx1">
                    <a:lumMod val="65000"/>
                    <a:lumOff val="35000"/>
                  </a:schemeClr>
                </a:solidFill>
                <a:effectLst/>
                <a:uLnTx/>
                <a:uFillTx/>
                <a:latin typeface="Domine" panose="02040503040403060204" pitchFamily="18" charset="0"/>
                <a:ea typeface="Open Sans" panose="020B0606030504020204" pitchFamily="34" charset="0"/>
                <a:cs typeface="Open Sans" panose="020B0606030504020204" pitchFamily="34" charset="0"/>
              </a:rPr>
              <a:t>QuIC</a:t>
            </a:r>
            <a:r>
              <a:rPr kumimoji="0" lang="en-US" sz="3200" b="0" i="0" u="none" strike="noStrike" kern="1200" cap="none" spc="0" normalizeH="0" baseline="0" noProof="0" dirty="0">
                <a:ln>
                  <a:noFill/>
                </a:ln>
                <a:solidFill>
                  <a:schemeClr val="tx1">
                    <a:lumMod val="65000"/>
                    <a:lumOff val="35000"/>
                  </a:schemeClr>
                </a:solidFill>
                <a:effectLst/>
                <a:uLnTx/>
                <a:uFillTx/>
                <a:latin typeface="Domine" panose="02040503040403060204" pitchFamily="18" charset="0"/>
                <a:ea typeface="Open Sans" panose="020B0606030504020204" pitchFamily="34" charset="0"/>
                <a:cs typeface="Open Sans" panose="020B0606030504020204" pitchFamily="34" charset="0"/>
              </a:rPr>
              <a:t> (LIQ), to detect hematogenous CWD prions in our longitudinal study.</a:t>
            </a:r>
          </a:p>
          <a:p>
            <a:pPr marR="0" lvl="0" algn="just" defTabSz="4388077"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schemeClr val="tx1">
                  <a:lumMod val="65000"/>
                  <a:lumOff val="35000"/>
                </a:schemeClr>
              </a:solidFill>
              <a:effectLst/>
              <a:uLnTx/>
              <a:uFillTx/>
              <a:latin typeface="Domine" panose="02040503040403060204" pitchFamily="18" charset="0"/>
              <a:ea typeface="Open Sans" panose="020B0606030504020204" pitchFamily="34" charset="0"/>
              <a:cs typeface="Open Sans" panose="020B0606030504020204" pitchFamily="34" charset="0"/>
            </a:endParaRPr>
          </a:p>
          <a:p>
            <a:pPr marL="342900" indent="-342900" algn="just">
              <a:buFontTx/>
              <a:buChar char="-"/>
              <a:defRPr/>
            </a:pPr>
            <a:r>
              <a:rPr lang="en-US" sz="3200" b="0" i="0" u="none" strike="noStrike" dirty="0">
                <a:solidFill>
                  <a:schemeClr val="tx1">
                    <a:lumMod val="65000"/>
                    <a:lumOff val="35000"/>
                  </a:schemeClr>
                </a:solidFill>
                <a:effectLst/>
                <a:latin typeface="Domine" panose="020B0604020202020204" charset="0"/>
              </a:rPr>
              <a:t>Our lab has been studying two different vaccine candidates for CWD. In the first year of the study, white-tailed deer (WTD) were immunized without CWD challenge to ensure the safety and efficacy of the vaccine. Deer cohorts receiving either or both vaccines in combination remain healthy demonstrating vaccine safety. </a:t>
            </a:r>
          </a:p>
          <a:p>
            <a:pPr algn="just">
              <a:defRPr/>
            </a:pPr>
            <a:endParaRPr lang="en-US" sz="3200" dirty="0">
              <a:solidFill>
                <a:schemeClr val="tx1">
                  <a:lumMod val="65000"/>
                  <a:lumOff val="35000"/>
                </a:schemeClr>
              </a:solidFill>
              <a:latin typeface="Domine" panose="020B0604020202020204" charset="0"/>
            </a:endParaRPr>
          </a:p>
          <a:p>
            <a:pPr marL="342900" indent="-342900" algn="just">
              <a:buFontTx/>
              <a:buChar char="-"/>
              <a:defRPr/>
            </a:pPr>
            <a:r>
              <a:rPr lang="en-US" sz="3200" b="0" i="0" u="none" strike="noStrike" dirty="0">
                <a:solidFill>
                  <a:schemeClr val="tx1">
                    <a:lumMod val="65000"/>
                    <a:lumOff val="35000"/>
                  </a:schemeClr>
                </a:solidFill>
                <a:effectLst/>
                <a:latin typeface="Domine" panose="020B0604020202020204" charset="0"/>
              </a:rPr>
              <a:t>Additional years of deer cohorts, after receiving a vaccine prime/boost series, were orally challenged with CWD and are being monitored for CWD status and shedding profiles including the presence of prions in their blood</a:t>
            </a:r>
          </a:p>
          <a:p>
            <a:pPr marL="342900" marR="0" lvl="0" indent="-342900" algn="just" defTabSz="4388077" rtl="0" eaLnBrk="1" fontAlgn="auto" latinLnBrk="0" hangingPunct="1">
              <a:lnSpc>
                <a:spcPct val="100000"/>
              </a:lnSpc>
              <a:spcBef>
                <a:spcPts val="0"/>
              </a:spcBef>
              <a:spcAft>
                <a:spcPts val="0"/>
              </a:spcAft>
              <a:buClrTx/>
              <a:buSzTx/>
              <a:buFontTx/>
              <a:buChar char="-"/>
              <a:tabLst/>
              <a:defRPr/>
            </a:pPr>
            <a:endParaRPr kumimoji="0" lang="en-US" sz="3200" b="0" i="0" u="none" strike="noStrike" kern="1200" cap="none" spc="0" normalizeH="0" baseline="0" noProof="0" dirty="0">
              <a:ln>
                <a:noFill/>
              </a:ln>
              <a:solidFill>
                <a:prstClr val="black">
                  <a:lumMod val="65000"/>
                  <a:lumOff val="35000"/>
                </a:prstClr>
              </a:solidFill>
              <a:effectLst/>
              <a:uLnTx/>
              <a:uFillTx/>
              <a:latin typeface="Domine" panose="02040503040403060204" pitchFamily="18"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C0B359F3-BF7E-AF1D-4CAC-FA6A42C7F5F5}"/>
              </a:ext>
            </a:extLst>
          </p:cNvPr>
          <p:cNvSpPr txBox="1"/>
          <p:nvPr/>
        </p:nvSpPr>
        <p:spPr>
          <a:xfrm>
            <a:off x="7321809" y="30769983"/>
            <a:ext cx="3150704" cy="707886"/>
          </a:xfrm>
          <a:prstGeom prst="rect">
            <a:avLst/>
          </a:prstGeom>
          <a:noFill/>
        </p:spPr>
        <p:txBody>
          <a:bodyPr wrap="square" rtlCol="0">
            <a:spAutoFit/>
          </a:bodyPr>
          <a:lstStyle/>
          <a:p>
            <a:r>
              <a:rPr lang="en-US" sz="2000" dirty="0">
                <a:solidFill>
                  <a:schemeClr val="tx1">
                    <a:lumMod val="50000"/>
                    <a:lumOff val="50000"/>
                  </a:schemeClr>
                </a:solidFill>
                <a:latin typeface="Domine" panose="020B0604020202020204" charset="0"/>
              </a:rPr>
              <a:t>Resuspend isolated beads in 0.1% SDS </a:t>
            </a:r>
          </a:p>
        </p:txBody>
      </p:sp>
      <p:sp>
        <p:nvSpPr>
          <p:cNvPr id="5" name="TextBox 4">
            <a:extLst>
              <a:ext uri="{FF2B5EF4-FFF2-40B4-BE49-F238E27FC236}">
                <a16:creationId xmlns:a16="http://schemas.microsoft.com/office/drawing/2014/main" id="{640D84A5-B229-1E47-373E-2B7A9F215EC4}"/>
              </a:ext>
            </a:extLst>
          </p:cNvPr>
          <p:cNvSpPr txBox="1"/>
          <p:nvPr/>
        </p:nvSpPr>
        <p:spPr>
          <a:xfrm>
            <a:off x="12261526" y="30906250"/>
            <a:ext cx="3858029" cy="646331"/>
          </a:xfrm>
          <a:prstGeom prst="rect">
            <a:avLst/>
          </a:prstGeom>
          <a:noFill/>
        </p:spPr>
        <p:txBody>
          <a:bodyPr wrap="square" rtlCol="0">
            <a:spAutoFit/>
          </a:bodyPr>
          <a:lstStyle/>
          <a:p>
            <a:pPr algn="just"/>
            <a:r>
              <a:rPr lang="en-US" sz="1800" dirty="0">
                <a:solidFill>
                  <a:schemeClr val="tx1">
                    <a:lumMod val="50000"/>
                    <a:lumOff val="50000"/>
                  </a:schemeClr>
                </a:solidFill>
                <a:latin typeface="Domine" panose="020B0604020202020204" charset="0"/>
              </a:rPr>
              <a:t>Transfer to </a:t>
            </a:r>
            <a:r>
              <a:rPr lang="en-US" sz="1800" dirty="0" err="1">
                <a:solidFill>
                  <a:schemeClr val="tx1">
                    <a:lumMod val="50000"/>
                    <a:lumOff val="50000"/>
                  </a:schemeClr>
                </a:solidFill>
                <a:latin typeface="Domine" panose="020B0604020202020204" charset="0"/>
              </a:rPr>
              <a:t>QuIC</a:t>
            </a:r>
            <a:r>
              <a:rPr lang="en-US" sz="1800" dirty="0">
                <a:solidFill>
                  <a:schemeClr val="tx1">
                    <a:lumMod val="50000"/>
                    <a:lumOff val="50000"/>
                  </a:schemeClr>
                </a:solidFill>
                <a:latin typeface="Domine" panose="020B0604020202020204" charset="0"/>
              </a:rPr>
              <a:t> plate containing </a:t>
            </a:r>
            <a:r>
              <a:rPr lang="en-US" sz="1800" dirty="0" err="1">
                <a:solidFill>
                  <a:schemeClr val="tx1">
                    <a:lumMod val="50000"/>
                    <a:lumOff val="50000"/>
                  </a:schemeClr>
                </a:solidFill>
                <a:latin typeface="Domine" panose="020B0604020202020204" charset="0"/>
              </a:rPr>
              <a:t>ThT</a:t>
            </a:r>
            <a:r>
              <a:rPr lang="en-US" sz="1800" dirty="0">
                <a:solidFill>
                  <a:schemeClr val="tx1">
                    <a:lumMod val="50000"/>
                    <a:lumOff val="50000"/>
                  </a:schemeClr>
                </a:solidFill>
                <a:latin typeface="Domine" panose="020B0604020202020204" charset="0"/>
              </a:rPr>
              <a:t>, </a:t>
            </a:r>
            <a:r>
              <a:rPr lang="en-US" sz="1800" dirty="0" err="1">
                <a:solidFill>
                  <a:schemeClr val="tx1">
                    <a:lumMod val="50000"/>
                    <a:lumOff val="50000"/>
                  </a:schemeClr>
                </a:solidFill>
                <a:latin typeface="Domine" panose="020B0604020202020204" charset="0"/>
              </a:rPr>
              <a:t>rPrP</a:t>
            </a:r>
            <a:r>
              <a:rPr lang="en-US" sz="1800" dirty="0">
                <a:solidFill>
                  <a:schemeClr val="tx1">
                    <a:lumMod val="50000"/>
                    <a:lumOff val="50000"/>
                  </a:schemeClr>
                </a:solidFill>
                <a:latin typeface="Domine" panose="020B0604020202020204" charset="0"/>
              </a:rPr>
              <a:t>, and </a:t>
            </a:r>
            <a:r>
              <a:rPr lang="en-US" sz="1800" dirty="0" err="1">
                <a:solidFill>
                  <a:schemeClr val="tx1">
                    <a:lumMod val="50000"/>
                    <a:lumOff val="50000"/>
                  </a:schemeClr>
                </a:solidFill>
                <a:latin typeface="Domine" panose="020B0604020202020204" charset="0"/>
              </a:rPr>
              <a:t>QuIC</a:t>
            </a:r>
            <a:r>
              <a:rPr lang="en-US" sz="1800" dirty="0">
                <a:solidFill>
                  <a:schemeClr val="tx1">
                    <a:lumMod val="50000"/>
                    <a:lumOff val="50000"/>
                  </a:schemeClr>
                </a:solidFill>
                <a:latin typeface="Domine" panose="020B0604020202020204" charset="0"/>
              </a:rPr>
              <a:t> buffer</a:t>
            </a:r>
          </a:p>
        </p:txBody>
      </p:sp>
      <p:sp>
        <p:nvSpPr>
          <p:cNvPr id="49" name="TextBox 48">
            <a:extLst>
              <a:ext uri="{FF2B5EF4-FFF2-40B4-BE49-F238E27FC236}">
                <a16:creationId xmlns:a16="http://schemas.microsoft.com/office/drawing/2014/main" id="{6B1766B8-48B7-F787-A909-51E5E04758EA}"/>
              </a:ext>
            </a:extLst>
          </p:cNvPr>
          <p:cNvSpPr txBox="1"/>
          <p:nvPr/>
        </p:nvSpPr>
        <p:spPr>
          <a:xfrm>
            <a:off x="34716459" y="26271630"/>
            <a:ext cx="8014360" cy="3539430"/>
          </a:xfrm>
          <a:prstGeom prst="rect">
            <a:avLst/>
          </a:prstGeom>
          <a:noFill/>
        </p:spPr>
        <p:txBody>
          <a:bodyPr wrap="square">
            <a:spAutoFit/>
          </a:bodyPr>
          <a:lstStyle/>
          <a:p>
            <a:pPr marL="571500" marR="0" lvl="0" indent="-571500" algn="just" defTabSz="4388077"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chemeClr val="tx1">
                    <a:lumMod val="65000"/>
                    <a:lumOff val="35000"/>
                  </a:schemeClr>
                </a:solidFill>
                <a:effectLst/>
                <a:uLnTx/>
                <a:uFillTx/>
                <a:latin typeface="Domine" panose="02040503040403060204" pitchFamily="18" charset="0"/>
                <a:ea typeface="Open Sans" panose="020B0606030504020204" pitchFamily="34" charset="0"/>
                <a:cs typeface="Open Sans" panose="020B0606030504020204" pitchFamily="34" charset="0"/>
              </a:rPr>
              <a:t>Use the LIQ assay to determine the efficacy of two vaccine candidates to mitigate CWD infection and shedding, and fill knowledge gaps about the role of the immune response in CWD infection and mitigation</a:t>
            </a:r>
          </a:p>
        </p:txBody>
      </p:sp>
      <p:sp>
        <p:nvSpPr>
          <p:cNvPr id="52" name="TextBox 51">
            <a:extLst>
              <a:ext uri="{FF2B5EF4-FFF2-40B4-BE49-F238E27FC236}">
                <a16:creationId xmlns:a16="http://schemas.microsoft.com/office/drawing/2014/main" id="{03B399F3-EFD9-EDB2-5004-B51AFFAB53F6}"/>
              </a:ext>
            </a:extLst>
          </p:cNvPr>
          <p:cNvSpPr txBox="1"/>
          <p:nvPr/>
        </p:nvSpPr>
        <p:spPr>
          <a:xfrm>
            <a:off x="34594247" y="25222612"/>
            <a:ext cx="8770285" cy="707886"/>
          </a:xfrm>
          <a:prstGeom prst="rect">
            <a:avLst/>
          </a:prstGeom>
          <a:noFill/>
        </p:spPr>
        <p:txBody>
          <a:bodyPr wrap="square">
            <a:spAutoFit/>
          </a:bodyPr>
          <a:lstStyle/>
          <a:p>
            <a:pPr marL="0" marR="0" lvl="0" indent="0" algn="ctr" defTabSz="43880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lumMod val="75000"/>
                    <a:lumOff val="25000"/>
                  </a:schemeClr>
                </a:solidFill>
                <a:effectLst/>
                <a:uLnTx/>
                <a:uFillTx/>
                <a:latin typeface="Montserrat Extra Bold" panose="00000900000000000000" pitchFamily="50" charset="0"/>
                <a:cs typeface="Arial"/>
              </a:rPr>
              <a:t>Future Directions</a:t>
            </a:r>
          </a:p>
        </p:txBody>
      </p:sp>
      <p:sp>
        <p:nvSpPr>
          <p:cNvPr id="55" name="TextBox 54">
            <a:extLst>
              <a:ext uri="{FF2B5EF4-FFF2-40B4-BE49-F238E27FC236}">
                <a16:creationId xmlns:a16="http://schemas.microsoft.com/office/drawing/2014/main" id="{7258A832-42EE-3E19-8E3F-BE8A59DC0D80}"/>
              </a:ext>
            </a:extLst>
          </p:cNvPr>
          <p:cNvSpPr txBox="1"/>
          <p:nvPr/>
        </p:nvSpPr>
        <p:spPr>
          <a:xfrm>
            <a:off x="34594248" y="30416040"/>
            <a:ext cx="8584834" cy="707886"/>
          </a:xfrm>
          <a:prstGeom prst="rect">
            <a:avLst/>
          </a:prstGeom>
          <a:noFill/>
        </p:spPr>
        <p:txBody>
          <a:bodyPr wrap="square">
            <a:spAutoFit/>
          </a:bodyPr>
          <a:lstStyle/>
          <a:p>
            <a:pPr marL="0" marR="0" lvl="0" indent="0" algn="ctr" defTabSz="43880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lumMod val="75000"/>
                    <a:lumOff val="25000"/>
                  </a:schemeClr>
                </a:solidFill>
                <a:effectLst/>
                <a:uLnTx/>
                <a:uFillTx/>
                <a:latin typeface="Montserrat Extra Bold" panose="00000900000000000000" pitchFamily="50" charset="0"/>
                <a:cs typeface="Arial"/>
              </a:rPr>
              <a:t>Acknowledgements</a:t>
            </a:r>
          </a:p>
        </p:txBody>
      </p:sp>
      <p:sp>
        <p:nvSpPr>
          <p:cNvPr id="61" name="TextBox 60">
            <a:extLst>
              <a:ext uri="{FF2B5EF4-FFF2-40B4-BE49-F238E27FC236}">
                <a16:creationId xmlns:a16="http://schemas.microsoft.com/office/drawing/2014/main" id="{24A85162-C699-D741-C3B8-0D7D6BECC170}"/>
              </a:ext>
            </a:extLst>
          </p:cNvPr>
          <p:cNvSpPr txBox="1"/>
          <p:nvPr/>
        </p:nvSpPr>
        <p:spPr>
          <a:xfrm>
            <a:off x="34594248" y="31286333"/>
            <a:ext cx="8584834" cy="523220"/>
          </a:xfrm>
          <a:prstGeom prst="rect">
            <a:avLst/>
          </a:prstGeom>
          <a:noFill/>
        </p:spPr>
        <p:txBody>
          <a:bodyPr wrap="square" rtlCol="0">
            <a:spAutoFit/>
          </a:bodyPr>
          <a:lstStyle/>
          <a:p>
            <a:pPr algn="ctr"/>
            <a:r>
              <a:rPr lang="en-US" sz="2800" dirty="0">
                <a:solidFill>
                  <a:schemeClr val="tx1">
                    <a:lumMod val="65000"/>
                    <a:lumOff val="35000"/>
                  </a:schemeClr>
                </a:solidFill>
                <a:latin typeface="Domine" panose="020B0604020202020204" charset="0"/>
              </a:rPr>
              <a:t>Images created in  https://BioRender.com</a:t>
            </a:r>
          </a:p>
        </p:txBody>
      </p:sp>
    </p:spTree>
    <p:extLst>
      <p:ext uri="{BB962C8B-B14F-4D97-AF65-F5344CB8AC3E}">
        <p14:creationId xmlns:p14="http://schemas.microsoft.com/office/powerpoint/2010/main" val="41281233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assessingslate|08-20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12801</TotalTime>
  <Words>734</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Domine</vt:lpstr>
      <vt:lpstr>Calibri</vt:lpstr>
      <vt:lpstr>Montserrat Extra Bold</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Allie George</cp:lastModifiedBy>
  <cp:revision>28</cp:revision>
  <dcterms:modified xsi:type="dcterms:W3CDTF">2025-04-11T00:14:57Z</dcterms:modified>
  <cp:category>science research poster</cp:category>
</cp:coreProperties>
</file>